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57"/>
  </p:notesMasterIdLst>
  <p:sldIdLst>
    <p:sldId id="260" r:id="rId6"/>
    <p:sldId id="479" r:id="rId7"/>
    <p:sldId id="597" r:id="rId8"/>
    <p:sldId id="589" r:id="rId9"/>
    <p:sldId id="588" r:id="rId10"/>
    <p:sldId id="590" r:id="rId11"/>
    <p:sldId id="591" r:id="rId12"/>
    <p:sldId id="592" r:id="rId13"/>
    <p:sldId id="594" r:id="rId14"/>
    <p:sldId id="593" r:id="rId15"/>
    <p:sldId id="595" r:id="rId16"/>
    <p:sldId id="599" r:id="rId17"/>
    <p:sldId id="600" r:id="rId18"/>
    <p:sldId id="596" r:id="rId19"/>
    <p:sldId id="497" r:id="rId20"/>
    <p:sldId id="498" r:id="rId21"/>
    <p:sldId id="500" r:id="rId22"/>
    <p:sldId id="501" r:id="rId23"/>
    <p:sldId id="502" r:id="rId24"/>
    <p:sldId id="504" r:id="rId25"/>
    <p:sldId id="503" r:id="rId26"/>
    <p:sldId id="505" r:id="rId27"/>
    <p:sldId id="506" r:id="rId28"/>
    <p:sldId id="508" r:id="rId29"/>
    <p:sldId id="507" r:id="rId30"/>
    <p:sldId id="509" r:id="rId31"/>
    <p:sldId id="510" r:id="rId32"/>
    <p:sldId id="512" r:id="rId33"/>
    <p:sldId id="485" r:id="rId34"/>
    <p:sldId id="486" r:id="rId35"/>
    <p:sldId id="604" r:id="rId36"/>
    <p:sldId id="511" r:id="rId37"/>
    <p:sldId id="513" r:id="rId38"/>
    <p:sldId id="514" r:id="rId39"/>
    <p:sldId id="515" r:id="rId40"/>
    <p:sldId id="516" r:id="rId41"/>
    <p:sldId id="572" r:id="rId42"/>
    <p:sldId id="575" r:id="rId43"/>
    <p:sldId id="583" r:id="rId44"/>
    <p:sldId id="585" r:id="rId45"/>
    <p:sldId id="586" r:id="rId46"/>
    <p:sldId id="584" r:id="rId47"/>
    <p:sldId id="576" r:id="rId48"/>
    <p:sldId id="577" r:id="rId49"/>
    <p:sldId id="578" r:id="rId50"/>
    <p:sldId id="579" r:id="rId51"/>
    <p:sldId id="580" r:id="rId52"/>
    <p:sldId id="581" r:id="rId53"/>
    <p:sldId id="603" r:id="rId54"/>
    <p:sldId id="481" r:id="rId55"/>
    <p:sldId id="483" r:id="rId56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3" autoAdjust="0"/>
    <p:restoredTop sz="94655" autoAdjust="0"/>
  </p:normalViewPr>
  <p:slideViewPr>
    <p:cSldViewPr snapToGrid="0">
      <p:cViewPr varScale="1">
        <p:scale>
          <a:sx n="63" d="100"/>
          <a:sy n="63" d="100"/>
        </p:scale>
        <p:origin x="102" y="10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C4048-D4FA-4757-8931-823313FA43FB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CD2F7-D368-437F-8F9F-CF326B9E6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600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CD2F7-D368-437F-8F9F-CF326B9E6A1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758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9B0B5-A9DB-4BF7-B60C-A477CB61A1A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27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9A9BF-2AA7-D6A5-FDCF-971300A15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D54F03-A03B-CD2A-FE41-81F54C4FD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07227D-BC97-2BD3-8CBD-6417E6465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AD131D-80BF-8338-D53E-2F8863C47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F98022-5098-617C-87A5-E2F6AB50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369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88D5F3-00C4-7EFE-0C5D-796F4EC4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F85818-E1FC-54DF-ADC4-6E44F9BA90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2AA354-900C-B6B4-D9A1-A1561EBEF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0BDCCE-246A-0D2E-1C4D-C03FEF57C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4D6E56-FDCC-01D2-FCC5-30110C6C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497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DD137D-2B83-32C4-7EF6-167B6F962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C514B4-3B70-DE33-4AE2-99FF2418E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0DAE0-2561-9DC6-6CA0-ECCDD8823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8AFEB-1112-9732-E199-71ACFF196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356302-AA6B-7CC2-6270-871CAC81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15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0902-FB16-C521-87CF-2A0173DAA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17423F-FF25-123D-60D4-F298476FA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88F621-8603-AB4A-6B58-F9535E613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5E4984-08B4-C762-4A4A-6575BA45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B11611-1D01-B9CF-CA4D-47C17101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950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463B5-E9F6-E2A8-A3CA-3009AE9A3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91E9CA-05D1-40A7-4E22-AB1F73BB6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EFC3BF-D2AE-402C-7080-0819291B2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6DCF52-57B5-1A5D-369F-463E66DF1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A616AA-327D-1882-8607-411B3968E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059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F45D3-AD5F-18CB-452F-F43B21877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E02A2C-FC80-18A3-CF88-FDCAD62B9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25E174-E8DB-083E-18D8-ABF4EFEA8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779721-A805-F5E6-A738-12165EE9D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0899EF-2873-2ABB-C7D3-7E12770AA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31A657-06F9-370E-4671-6F9F7E2F5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990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DCE4C-9586-7695-4E5A-E8B14AAC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E99151-A5F7-1D37-7DA6-B984CD3C3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3AC0F1-EAE7-377B-A5B4-D1CCDC89C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DF2A71-E12B-A576-D280-E2D7623BA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1CA3717-C292-AA30-F027-CAE6B67ED9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FD95C5-AD25-A418-562D-FC70EE65B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181D98-3200-0094-4422-4BA802C4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D84100-5C03-A52F-BFF8-B539EF6D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065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9BB79-2738-DA77-DA75-F91F11C0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BF9D5E-4B51-ED42-6F2B-81DF12AD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A5D25B-E780-D5A1-05EE-784C9C1E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3D81D7-9F35-7534-DD64-D401FE950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267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03A145-AB70-71AC-9CB9-E85F1F03F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52F430-1795-1D33-5B00-9DE255F41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11BE9B-1C33-A6EA-0576-E5D290481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586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40FEBA-BFAF-5400-68CE-36BAB8DE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6F83C6-D285-A42D-49A5-C3BEA6DFB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218B72-D9BF-1605-6072-994942E40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146DF5-F315-E04E-E170-C7B80B7BB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4DB336-4B4E-5F4E-5ACF-79968A8EB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06C9A7-AC4C-566F-6008-D5612C69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934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8718E-4418-371F-AAA1-A09C5795F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646F1A-62DB-06F2-51A4-08030E131C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77BD83-216E-8B61-BEAF-547D23F1C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F39FFE-31D5-6923-653F-E41FD4032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D9451-96B6-B68D-E2E0-ACA8150E4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77081F-96D6-A693-8261-198448C65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294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E250A3-7942-A532-426B-07DC3D05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5F69E6-9511-B139-09DD-BA06614FD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31E484-B717-99C1-3E75-B7E248875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710FED-916B-4EB5-BE9A-639471627ED3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52A668-9A73-B7B0-D0EC-C67055A62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7BF3C-3604-E437-061B-3B1CDFBDF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10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F9928-63E4-177A-E7EF-27E221CF8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038B5-D0FE-9D95-6ED2-39F06D3D73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r>
              <a:rPr lang="ko-KR" altLang="en-US" dirty="0"/>
              <a:t>강</a:t>
            </a:r>
            <a:r>
              <a:rPr lang="en-US" altLang="ko-KR" dirty="0"/>
              <a:t>.Actor-Critic: PPO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BEADFE-AC5F-D903-524E-ACE9E00B3B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014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B46FC-07B6-2B8E-F531-723809C3F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C3B4628-0CF4-95EC-FC71-FCE23F544F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4613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ko-KR" sz="2800" i="1" dirty="0">
                    <a:solidFill>
                      <a:schemeClr val="tx1"/>
                    </a:solidFill>
                  </a:rPr>
                  <a:t>A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ko-KR" altLang="en-US" sz="2800" i="1" baseline="30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(s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, a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) = </a:t>
                </a:r>
                <a:r>
                  <a:rPr lang="en-US" altLang="ko-KR" sz="2800" baseline="0" dirty="0">
                    <a:solidFill>
                      <a:schemeClr val="tx1"/>
                    </a:solidFill>
                  </a:rPr>
                  <a:t>r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ko-KR" altLang="en-US" sz="2800" baseline="-2500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2800" baseline="0" dirty="0">
                    <a:solidFill>
                      <a:schemeClr val="tx1"/>
                    </a:solidFill>
                  </a:rPr>
                  <a:t>r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t+2</a:t>
                </a:r>
                <a:r>
                  <a:rPr lang="ko-KR" altLang="en-US" sz="28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+ 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…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 + </a:t>
                </a:r>
                <a:r>
                  <a:rPr lang="en-US" altLang="ko-KR" sz="2800" baseline="0" dirty="0">
                    <a:solidFill>
                      <a:schemeClr val="tx1"/>
                    </a:solidFill>
                  </a:rPr>
                  <a:t>r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ko-KR" altLang="en-US" sz="28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+ V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(s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t+n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) – V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(s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))</a:t>
                </a:r>
              </a:p>
              <a:p>
                <a:pPr marL="0" indent="0">
                  <a:buNone/>
                </a:pPr>
                <a:r>
                  <a:rPr lang="ko-KR" altLang="en-US" dirty="0"/>
                  <a:t>              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              =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baseline="30000" dirty="0"/>
              </a:p>
              <a:p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sz="2800" i="1" dirty="0">
                    <a:solidFill>
                      <a:schemeClr val="tx1"/>
                    </a:solidFill>
                  </a:rPr>
                  <a:t>A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(s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, a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)  = </a:t>
                </a:r>
                <a:r>
                  <a:rPr lang="en-US" altLang="ko-KR" sz="2800" baseline="0" dirty="0">
                    <a:solidFill>
                      <a:schemeClr val="tx1"/>
                    </a:solidFill>
                  </a:rPr>
                  <a:t>r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ko-KR" altLang="en-US" sz="2800" baseline="-2500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2800" baseline="0" dirty="0">
                    <a:solidFill>
                      <a:schemeClr val="tx1"/>
                    </a:solidFill>
                  </a:rPr>
                  <a:t>r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t+2</a:t>
                </a:r>
                <a:r>
                  <a:rPr lang="ko-KR" altLang="en-US" sz="28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+ 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…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 + </a:t>
                </a:r>
                <a:r>
                  <a:rPr lang="en-US" altLang="ko-KR" sz="2800" baseline="0" dirty="0">
                    <a:solidFill>
                      <a:schemeClr val="tx1"/>
                    </a:solidFill>
                  </a:rPr>
                  <a:t>r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ko-KR" altLang="en-US" sz="28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+ V</a:t>
                </a:r>
                <a14:m>
                  <m:oMath xmlns:m="http://schemas.openxmlformats.org/officeDocument/2006/math">
                    <m:r>
                      <a:rPr lang="ko-KR" altLang="en-US" sz="280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(s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t+n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) - </a:t>
                </a:r>
                <a:r>
                  <a:rPr lang="en-US" altLang="ko-KR" dirty="0"/>
                  <a:t>V</a:t>
                </a:r>
                <a14:m>
                  <m:oMath xmlns:m="http://schemas.openxmlformats.org/officeDocument/2006/math"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)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/>
                  <a:t>True value function is unknown. We use learnt value function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/>
                  <a:t>As n grows, the estimation become closer to the true value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/>
                  <a:t>But variance grows because r</a:t>
                </a:r>
                <a:r>
                  <a:rPr lang="en-US" altLang="ko-KR" baseline="-25000" dirty="0"/>
                  <a:t>t+1 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ko-KR" sz="2400" baseline="0" dirty="0">
                    <a:solidFill>
                      <a:schemeClr val="tx1"/>
                    </a:solidFill>
                  </a:rPr>
                  <a:t> r</a:t>
                </a:r>
                <a:r>
                  <a:rPr lang="en-US" altLang="ko-KR" sz="24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ko-KR" altLang="en-US" sz="2400" baseline="-2500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ko-KR" sz="2400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2400" baseline="0" dirty="0">
                    <a:solidFill>
                      <a:schemeClr val="tx1"/>
                    </a:solidFill>
                  </a:rPr>
                  <a:t>r</a:t>
                </a:r>
                <a:r>
                  <a:rPr lang="en-US" altLang="ko-KR" sz="2400" baseline="-25000" dirty="0">
                    <a:solidFill>
                      <a:schemeClr val="tx1"/>
                    </a:solidFill>
                  </a:rPr>
                  <a:t>t+2</a:t>
                </a:r>
                <a:r>
                  <a:rPr lang="ko-KR" altLang="en-US" sz="24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400" dirty="0">
                    <a:solidFill>
                      <a:schemeClr val="tx1"/>
                    </a:solidFill>
                  </a:rPr>
                  <a:t>+ </a:t>
                </a:r>
                <a:r>
                  <a:rPr lang="en-US" altLang="ko-KR" sz="2400" baseline="-25000" dirty="0">
                    <a:solidFill>
                      <a:schemeClr val="tx1"/>
                    </a:solidFill>
                  </a:rPr>
                  <a:t>…</a:t>
                </a:r>
                <a:r>
                  <a:rPr lang="en-US" altLang="ko-KR" sz="2400" dirty="0">
                    <a:solidFill>
                      <a:schemeClr val="tx1"/>
                    </a:solidFill>
                  </a:rPr>
                  <a:t> + </a:t>
                </a:r>
                <a:r>
                  <a:rPr lang="en-US" altLang="ko-KR" sz="2400" baseline="0" dirty="0">
                    <a:solidFill>
                      <a:schemeClr val="tx1"/>
                    </a:solidFill>
                  </a:rPr>
                  <a:t>r</a:t>
                </a:r>
                <a:r>
                  <a:rPr lang="en-US" altLang="ko-KR" sz="2400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ko-KR" altLang="en-US" sz="2400" baseline="-25000" dirty="0">
                    <a:solidFill>
                      <a:schemeClr val="tx1"/>
                    </a:solidFill>
                  </a:rPr>
                  <a:t> </a:t>
                </a:r>
                <a:endParaRPr lang="en-US" altLang="ko-KR" sz="2400" baseline="-25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Mixing various n size, we can find a sweet spot that outputs both precise estimation and low variance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sym typeface="Wingdings" panose="05000000000000000000" pitchFamily="2" charset="2"/>
                  </a:rPr>
                  <a:t> TD(lambda)</a:t>
                </a:r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C3B4628-0CF4-95EC-FC71-FCE23F544F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46132"/>
              </a:xfrm>
              <a:blipFill>
                <a:blip r:embed="rId2"/>
                <a:stretch>
                  <a:fillRect l="-1043" t="-3145" b="-28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D9495C7-D800-E04B-75D9-59B251DD925F}"/>
              </a:ext>
            </a:extLst>
          </p:cNvPr>
          <p:cNvSpPr txBox="1"/>
          <p:nvPr/>
        </p:nvSpPr>
        <p:spPr>
          <a:xfrm>
            <a:off x="4541070" y="2405686"/>
            <a:ext cx="197990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N-step TD target</a:t>
            </a:r>
            <a:endParaRPr lang="ko-KR" altLang="en-US" sz="1600" baseline="-250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2B9739A-0856-D324-6DC2-39B1A03B329E}"/>
              </a:ext>
            </a:extLst>
          </p:cNvPr>
          <p:cNvCxnSpPr>
            <a:cxnSpLocks/>
          </p:cNvCxnSpPr>
          <p:nvPr/>
        </p:nvCxnSpPr>
        <p:spPr>
          <a:xfrm>
            <a:off x="3061634" y="2354574"/>
            <a:ext cx="4731074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8CA42D-CF37-FF4E-0D00-D50BD3815188}"/>
              </a:ext>
            </a:extLst>
          </p:cNvPr>
          <p:cNvSpPr txBox="1"/>
          <p:nvPr/>
        </p:nvSpPr>
        <p:spPr>
          <a:xfrm>
            <a:off x="3061634" y="3231281"/>
            <a:ext cx="197990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N-step TD error</a:t>
            </a:r>
            <a:endParaRPr lang="ko-KR" altLang="en-US" sz="1600" baseline="-250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BD19F99-C6B3-8795-7B2A-17A71DFF8977}"/>
              </a:ext>
            </a:extLst>
          </p:cNvPr>
          <p:cNvCxnSpPr>
            <a:cxnSpLocks/>
          </p:cNvCxnSpPr>
          <p:nvPr/>
        </p:nvCxnSpPr>
        <p:spPr>
          <a:xfrm>
            <a:off x="3061634" y="3197994"/>
            <a:ext cx="799166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529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7EBE7-94A5-E733-4FBA-DD4542566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CFADBAA-4B2D-2570-0C2F-C8936FDA5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800" i="1" dirty="0">
                    <a:solidFill>
                      <a:schemeClr val="tx1"/>
                    </a:solidFill>
                  </a:rPr>
                  <a:t>A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GAE(</a:t>
                </a:r>
                <a14:m>
                  <m:oMath xmlns:m="http://schemas.openxmlformats.org/officeDocument/2006/math">
                    <m:r>
                      <a:rPr lang="ko-KR" altLang="en-US" sz="280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28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sz="28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)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(s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, a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) = (1-</a:t>
                </a:r>
                <a:r>
                  <a:rPr lang="ko-KR" altLang="en-US" baseline="-25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/>
                  <a:t>)(</a:t>
                </a:r>
                <a:r>
                  <a:rPr lang="en-US" altLang="ko-KR" i="1" dirty="0"/>
                  <a:t>A</a:t>
                </a:r>
                <a:r>
                  <a:rPr lang="en-US" altLang="ko-KR" baseline="-25000" dirty="0"/>
                  <a:t>1</a:t>
                </a:r>
                <a14:m>
                  <m:oMath xmlns:m="http://schemas.openxmlformats.org/officeDocument/2006/math">
                    <m:r>
                      <a:rPr lang="en-US" altLang="ko-KR" i="1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(s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, a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)+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i="1" dirty="0"/>
                  <a:t>A</a:t>
                </a:r>
                <a:r>
                  <a:rPr lang="en-US" altLang="ko-KR" baseline="-25000" dirty="0"/>
                  <a:t>2</a:t>
                </a:r>
                <a14:m>
                  <m:oMath xmlns:m="http://schemas.openxmlformats.org/officeDocument/2006/math"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(s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, a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)+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i="1" dirty="0"/>
                  <a:t>A</a:t>
                </a:r>
                <a:r>
                  <a:rPr lang="en-US" altLang="ko-KR" baseline="-25000" dirty="0"/>
                  <a:t>3</a:t>
                </a:r>
                <a14:m>
                  <m:oMath xmlns:m="http://schemas.openxmlformats.org/officeDocument/2006/math"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(s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, a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)+ … )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400" i="1" dirty="0" smtClean="0">
                        <a:solidFill>
                          <a:schemeClr val="tx1"/>
                        </a:solidFill>
                      </a:rPr>
                      <m:t>A</m:t>
                    </m:r>
                    <m:r>
                      <m:rPr>
                        <m:nor/>
                      </m:rPr>
                      <a:rPr lang="en-US" altLang="ko-KR" sz="2400" b="0" i="0" baseline="-25000" dirty="0" smtClean="0">
                        <a:solidFill>
                          <a:schemeClr val="tx1"/>
                        </a:solidFill>
                      </a:rPr>
                      <m:t>n</m:t>
                    </m:r>
                    <m:r>
                      <a:rPr lang="en-US" altLang="ko-KR" sz="24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2400" dirty="0">
                        <a:solidFill>
                          <a:schemeClr val="tx1"/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altLang="ko-KR" sz="2400" dirty="0">
                        <a:solidFill>
                          <a:schemeClr val="tx1"/>
                        </a:solidFill>
                      </a:rPr>
                      <m:t>st</m:t>
                    </m:r>
                    <m:r>
                      <m:rPr>
                        <m:nor/>
                      </m:rPr>
                      <a:rPr lang="en-US" altLang="ko-KR" sz="2400" dirty="0">
                        <a:solidFill>
                          <a:schemeClr val="tx1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altLang="ko-KR" sz="2400" dirty="0">
                        <a:solidFill>
                          <a:schemeClr val="tx1"/>
                        </a:solidFill>
                      </a:rPr>
                      <m:t>at</m:t>
                    </m:r>
                    <m:r>
                      <m:rPr>
                        <m:nor/>
                      </m:rPr>
                      <a:rPr lang="en-US" altLang="ko-KR" sz="2400" dirty="0">
                        <a:solidFill>
                          <a:schemeClr val="tx1"/>
                        </a:solidFill>
                      </a:rPr>
                      <m:t>)</m:t>
                    </m:r>
                    <m:r>
                      <a:rPr lang="en-US" altLang="ko-K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sz="24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2400" dirty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𝛾𝛿</m:t>
                    </m:r>
                    <m:r>
                      <a:rPr lang="en-US" altLang="ko-KR" sz="24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4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m:rPr>
                        <m:nor/>
                      </m:rPr>
                      <a:rPr lang="en-US" altLang="ko-KR" sz="2400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sz="24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4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ko-KR" sz="2400" baseline="30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400" dirty="0">
                    <a:solidFill>
                      <a:schemeClr val="tx1"/>
                    </a:solidFill>
                  </a:rPr>
                  <a:t>+…+</a:t>
                </a:r>
                <a:r>
                  <a:rPr lang="ko-KR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m:rPr>
                        <m:nor/>
                      </m:rPr>
                      <a:rPr lang="en-US" altLang="ko-KR" sz="2400" b="0" i="0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altLang="ko-KR" sz="2400" b="0" i="0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sz="24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40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ko-KR" sz="2400" dirty="0">
                    <a:solidFill>
                      <a:schemeClr val="tx1"/>
                    </a:solidFill>
                  </a:rPr>
                  <a:t>We want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ko-KR" sz="2400" dirty="0">
                    <a:solidFill>
                      <a:schemeClr val="tx1"/>
                    </a:solidFill>
                  </a:rPr>
                  <a:t> +…+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2400" baseline="30000" dirty="0">
                    <a:solidFill>
                      <a:schemeClr val="tx1"/>
                    </a:solidFill>
                  </a:rPr>
                  <a:t>n-1</a:t>
                </a:r>
                <a:r>
                  <a:rPr lang="en-US" altLang="ko-KR" sz="2400" dirty="0">
                    <a:solidFill>
                      <a:schemeClr val="tx1"/>
                    </a:solidFill>
                  </a:rPr>
                  <a:t> to be 1, so multiply (1-</a:t>
                </a:r>
                <a:r>
                  <a:rPr lang="ko-KR" altLang="en-US" baseline="-25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) </a:t>
                </a:r>
              </a:p>
              <a:p>
                <a:endParaRPr lang="en-US" altLang="ko-KR" dirty="0"/>
              </a:p>
              <a:p>
                <a:r>
                  <a:rPr lang="en-US" altLang="ko-KR" sz="2800" i="1" dirty="0">
                    <a:solidFill>
                      <a:schemeClr val="tx1"/>
                    </a:solidFill>
                  </a:rPr>
                  <a:t>A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GAE(</a:t>
                </a:r>
                <a14:m>
                  <m:oMath xmlns:m="http://schemas.openxmlformats.org/officeDocument/2006/math">
                    <m:r>
                      <a:rPr lang="ko-KR" altLang="en-US" sz="280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28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sz="28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)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(s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, a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𝛾𝜆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𝛾𝜆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baseline="30000" dirty="0">
                    <a:solidFill>
                      <a:schemeClr val="tx1"/>
                    </a:solidFill>
                  </a:rPr>
                  <a:t> …. </a:t>
                </a:r>
              </a:p>
              <a:p>
                <a:pPr lvl="1"/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/>
                  <a:t> = 0 : 1-step</a:t>
                </a:r>
              </a:p>
              <a:p>
                <a:pPr lvl="1"/>
                <a:r>
                  <a:rPr lang="en-US" altLang="ko-KR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/>
                  <a:t>    1 : As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/>
                  <a:t> grows, </a:t>
                </a:r>
                <a:r>
                  <a:rPr lang="en-US" altLang="ko-KR" i="1" dirty="0"/>
                  <a:t>A</a:t>
                </a:r>
                <a:r>
                  <a:rPr lang="en-US" altLang="ko-KR" baseline="-25000" dirty="0"/>
                  <a:t>GAE(</a:t>
                </a:r>
                <a14:m>
                  <m:oMath xmlns:m="http://schemas.openxmlformats.org/officeDocument/2006/math"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baseline="-25000" dirty="0"/>
                  <a:t>)</a:t>
                </a:r>
                <a:r>
                  <a:rPr lang="en-US" altLang="ko-KR" dirty="0"/>
                  <a:t>(s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, a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) is closer to the true Return</a:t>
                </a:r>
              </a:p>
              <a:p>
                <a:pPr marL="0" indent="0">
                  <a:buNone/>
                </a:pP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CFADBAA-4B2D-2570-0C2F-C8936FDA5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5BD788-6BBC-5476-AA85-7C94D5150797}"/>
                  </a:ext>
                </a:extLst>
              </p:cNvPr>
              <p:cNvSpPr txBox="1"/>
              <p:nvPr/>
            </p:nvSpPr>
            <p:spPr>
              <a:xfrm>
                <a:off x="5168107" y="2493692"/>
                <a:ext cx="579550" cy="360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ko-KR" sz="2400" b="0" i="1" baseline="-2500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aseline="300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5BD788-6BBC-5476-AA85-7C94D5150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107" y="2493692"/>
                <a:ext cx="579550" cy="360804"/>
              </a:xfrm>
              <a:prstGeom prst="rect">
                <a:avLst/>
              </a:prstGeom>
              <a:blipFill>
                <a:blip r:embed="rId3"/>
                <a:stretch>
                  <a:fillRect b="-20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8269B0D-A700-145E-4696-E2388AEBF73A}"/>
              </a:ext>
            </a:extLst>
          </p:cNvPr>
          <p:cNvCxnSpPr>
            <a:cxnSpLocks/>
          </p:cNvCxnSpPr>
          <p:nvPr/>
        </p:nvCxnSpPr>
        <p:spPr>
          <a:xfrm>
            <a:off x="4558507" y="2340060"/>
            <a:ext cx="156842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28F0F1-9CF8-84ED-F58B-70A847417ACF}"/>
                  </a:ext>
                </a:extLst>
              </p:cNvPr>
              <p:cNvSpPr txBox="1"/>
              <p:nvPr/>
            </p:nvSpPr>
            <p:spPr>
              <a:xfrm>
                <a:off x="6366332" y="2479634"/>
                <a:ext cx="184331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sz="24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+</a:t>
                </a:r>
                <a:r>
                  <a:rPr lang="ko-KR" altLang="en-US" sz="2400" dirty="0"/>
                  <a:t> </a:t>
                </a:r>
                <a14:m>
                  <m:oMath xmlns:m="http://schemas.openxmlformats.org/officeDocument/2006/math">
                    <m:r>
                      <a:rPr lang="ko-KR" altLang="en-US" sz="2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4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ko-KR" sz="2400" baseline="300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endParaRPr lang="en-US" altLang="ko-KR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28F0F1-9CF8-84ED-F58B-70A847417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332" y="2479634"/>
                <a:ext cx="1843313" cy="738664"/>
              </a:xfrm>
              <a:prstGeom prst="rect">
                <a:avLst/>
              </a:prstGeom>
              <a:blipFill>
                <a:blip r:embed="rId4"/>
                <a:stretch>
                  <a:fillRect l="-5941" t="-132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A48D8E-E4B5-BB5D-7716-959DF04C231E}"/>
              </a:ext>
            </a:extLst>
          </p:cNvPr>
          <p:cNvCxnSpPr>
            <a:cxnSpLocks/>
          </p:cNvCxnSpPr>
          <p:nvPr/>
        </p:nvCxnSpPr>
        <p:spPr>
          <a:xfrm>
            <a:off x="6444345" y="2337295"/>
            <a:ext cx="156842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0F09BD-FE0F-A29B-D027-A04736EB07E8}"/>
                  </a:ext>
                </a:extLst>
              </p:cNvPr>
              <p:cNvSpPr txBox="1"/>
              <p:nvPr/>
            </p:nvSpPr>
            <p:spPr>
              <a:xfrm>
                <a:off x="8332105" y="2489428"/>
                <a:ext cx="30625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sz="24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+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𝛾𝛿</m:t>
                    </m:r>
                    <m:r>
                      <a:rPr lang="en-US" altLang="ko-KR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altLang="ko-KR" sz="2400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m:rPr>
                        <m:nor/>
                      </m:rPr>
                      <a:rPr lang="en-US" altLang="ko-KR" sz="2400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4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ko-KR" sz="2400" baseline="300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0F09BD-FE0F-A29B-D027-A04736EB0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105" y="2489428"/>
                <a:ext cx="3062515" cy="369332"/>
              </a:xfrm>
              <a:prstGeom prst="rect">
                <a:avLst/>
              </a:prstGeom>
              <a:blipFill>
                <a:blip r:embed="rId5"/>
                <a:stretch>
                  <a:fillRect l="-3586" t="-24590" b="-49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4DFCCA4-7903-CF0E-4D4F-A94C96286C51}"/>
              </a:ext>
            </a:extLst>
          </p:cNvPr>
          <p:cNvCxnSpPr>
            <a:cxnSpLocks/>
          </p:cNvCxnSpPr>
          <p:nvPr/>
        </p:nvCxnSpPr>
        <p:spPr>
          <a:xfrm>
            <a:off x="8332105" y="2337295"/>
            <a:ext cx="1798866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DDA0C3-94D9-12AA-0BEE-BD0709AA249A}"/>
                  </a:ext>
                </a:extLst>
              </p:cNvPr>
              <p:cNvSpPr txBox="1"/>
              <p:nvPr/>
            </p:nvSpPr>
            <p:spPr>
              <a:xfrm>
                <a:off x="7002275" y="6003775"/>
                <a:ext cx="3396343" cy="2706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lower</m:t>
                      </m:r>
                      <m:r>
                        <a:rPr lang="en-US" altLang="ko-KR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depencence</m:t>
                      </m:r>
                      <m:r>
                        <a:rPr lang="en-US" altLang="ko-KR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altLang="ko-KR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value</m:t>
                      </m:r>
                      <m:r>
                        <a:rPr lang="en-US" altLang="ko-KR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function</m:t>
                      </m:r>
                    </m:oMath>
                  </m:oMathPara>
                </a14:m>
                <a:endParaRPr lang="en-US" altLang="ko-KR" baseline="300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DDA0C3-94D9-12AA-0BEE-BD0709AA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275" y="6003775"/>
                <a:ext cx="3396343" cy="270652"/>
              </a:xfrm>
              <a:prstGeom prst="rect">
                <a:avLst/>
              </a:prstGeom>
              <a:blipFill>
                <a:blip r:embed="rId6"/>
                <a:stretch>
                  <a:fillRect l="-2513" r="-6104" b="-4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871DE33-74F9-59C4-A024-02C681307A4B}"/>
              </a:ext>
            </a:extLst>
          </p:cNvPr>
          <p:cNvCxnSpPr>
            <a:cxnSpLocks/>
          </p:cNvCxnSpPr>
          <p:nvPr/>
        </p:nvCxnSpPr>
        <p:spPr>
          <a:xfrm>
            <a:off x="6811179" y="5948756"/>
            <a:ext cx="3396343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380E79B-6236-17F0-CF54-B9748CA0B13B}"/>
              </a:ext>
            </a:extLst>
          </p:cNvPr>
          <p:cNvCxnSpPr>
            <a:cxnSpLocks/>
          </p:cNvCxnSpPr>
          <p:nvPr/>
        </p:nvCxnSpPr>
        <p:spPr>
          <a:xfrm>
            <a:off x="2182764" y="5707626"/>
            <a:ext cx="2802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205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2EB56-942A-4D3B-5EE3-DACC201BE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1A0AD8-84CC-A203-AA35-3FA24355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87" y="2178730"/>
            <a:ext cx="8848053" cy="4004356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3D94D6D-1C30-F7CE-BCE4-65115C113037}"/>
              </a:ext>
            </a:extLst>
          </p:cNvPr>
          <p:cNvCxnSpPr>
            <a:cxnSpLocks/>
          </p:cNvCxnSpPr>
          <p:nvPr/>
        </p:nvCxnSpPr>
        <p:spPr>
          <a:xfrm>
            <a:off x="4441370" y="4706614"/>
            <a:ext cx="2090058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260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44019-6F4E-5303-F306-0B0F5288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87588B-82E1-7295-B9C7-06322F062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4" y="2105931"/>
            <a:ext cx="8032750" cy="394652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D63EC75-6750-53BE-676C-0A5F7C377128}"/>
              </a:ext>
            </a:extLst>
          </p:cNvPr>
          <p:cNvCxnSpPr>
            <a:cxnSpLocks/>
          </p:cNvCxnSpPr>
          <p:nvPr/>
        </p:nvCxnSpPr>
        <p:spPr>
          <a:xfrm>
            <a:off x="4397828" y="4808214"/>
            <a:ext cx="2322286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779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F8F22A7-4D04-BBBB-1EEF-0DB75E753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Monte-Carlo PG</a:t>
            </a:r>
            <a:br>
              <a:rPr lang="en-US" altLang="ko-KR" dirty="0"/>
            </a:br>
            <a:r>
              <a:rPr lang="en-US" altLang="ko-KR" dirty="0"/>
              <a:t>Off-policy PG</a:t>
            </a:r>
            <a:br>
              <a:rPr lang="en-US" altLang="ko-KR" dirty="0"/>
            </a:br>
            <a:r>
              <a:rPr lang="en-US" altLang="ko-KR" dirty="0"/>
              <a:t>Off-policy AC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42118D-FD1C-D5B9-803D-532D4B59B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352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CF959-480A-CBDD-B675-AAB8C5C4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Monte-Carlo Policy Gradient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70E598D-C3C6-7648-B330-CA9840CA20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3452" y="1825625"/>
                <a:ext cx="11122742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ko-KR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sz="280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sz="2800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ko-KR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sz="2800" b="0" dirty="0">
                    <a:solidFill>
                      <a:schemeClr val="tx1"/>
                    </a:solidFill>
                  </a:rPr>
                  <a:t>Objective 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>
                    <a:solidFill>
                      <a:schemeClr val="tx1"/>
                    </a:solidFill>
                  </a:rPr>
                  <a:t>e = (s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a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r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s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s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T-1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a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T-1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r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s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00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altLang="ko-KR" sz="20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0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ko-KR" altLang="en-US" sz="20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00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0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20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0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0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20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0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20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20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0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20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0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00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altLang="ko-KR" sz="20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00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00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...</a:t>
                </a:r>
                <a:r>
                  <a:rPr lang="ko-KR" altLang="en-US" sz="2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0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0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sz="20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e>
                        <m:r>
                          <a:rPr lang="en-US" altLang="ko-KR" sz="20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0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sz="20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𝑠𝑇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𝑠𝑇</m:t>
                    </m:r>
                    <m:r>
                      <a:rPr lang="en-US" altLang="ko-KR" sz="20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0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sz="20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ko-KR" sz="20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= r1 +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dirty="0"/>
                  <a:t>r2 + … +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baseline="30000" dirty="0"/>
                  <a:t>n-1</a:t>
                </a:r>
                <a:r>
                  <a:rPr lang="en-US" altLang="ko-KR" dirty="0"/>
                  <a:t>r</a:t>
                </a:r>
                <a:r>
                  <a:rPr lang="en-US" altLang="ko-KR" baseline="-25000" dirty="0"/>
                  <a:t>T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70E598D-C3C6-7648-B330-CA9840CA20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3452" y="1825625"/>
                <a:ext cx="11122742" cy="4351338"/>
              </a:xfrm>
              <a:blipFill>
                <a:blip r:embed="rId2"/>
                <a:stretch>
                  <a:fillRect l="-9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9C1090-0B30-60AF-7222-EB212C51304A}"/>
                  </a:ext>
                </a:extLst>
              </p:cNvPr>
              <p:cNvSpPr txBox="1"/>
              <p:nvPr/>
            </p:nvSpPr>
            <p:spPr>
              <a:xfrm>
                <a:off x="6384823" y="1825625"/>
                <a:ext cx="6098458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solidFill>
                      <a:schemeClr val="tx1"/>
                    </a:solidFill>
                  </a:rPr>
                  <a:t> ※ Off-policy</a:t>
                </a:r>
                <a14:m>
                  <m:oMath xmlns:m="http://schemas.openxmlformats.org/officeDocument/2006/math">
                    <m:r>
                      <a:rPr lang="en-US" altLang="ko-KR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ko-KR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ko-KR" sz="1800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m:rPr>
                                <m:nor/>
                              </m:rPr>
                              <a:rPr lang="ko-KR" altLang="en-US" sz="18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: </m:t>
                            </m:r>
                            <m:r>
                              <m:rPr>
                                <m:nor/>
                              </m:rPr>
                              <a:rPr lang="en-US" altLang="ko-KR" sz="1800" b="0" i="0" dirty="0" smtClean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ollects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ata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 </m:t>
                            </m:r>
                          </m:e>
                          <m:e>
                            <m:r>
                              <a:rPr lang="ko-KR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ko-KR" sz="1800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m:rPr>
                                <m:nor/>
                              </m:rPr>
                              <a:rPr lang="ko-KR" altLang="en-US" sz="18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: </m:t>
                            </m:r>
                            <m:r>
                              <m:rPr>
                                <m:nor/>
                              </m:rPr>
                              <a:rPr lang="en-US" altLang="ko-KR" sz="1800" b="0" i="0" dirty="0" smtClean="0"/>
                              <m:t>l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earns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arget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policy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  </m:t>
                            </m:r>
                          </m:e>
                        </m:eqArr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9C1090-0B30-60AF-7222-EB212C513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823" y="1825625"/>
                <a:ext cx="6098458" cy="710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C525E0-4A2F-9C11-2FD7-5587D49D584E}"/>
                  </a:ext>
                </a:extLst>
              </p:cNvPr>
              <p:cNvSpPr txBox="1"/>
              <p:nvPr/>
            </p:nvSpPr>
            <p:spPr>
              <a:xfrm>
                <a:off x="1113503" y="5361041"/>
                <a:ext cx="62385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r>
                          <a:rPr lang="en-US" altLang="ko-KR" sz="28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ko-KR" altLang="en-US" sz="280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nary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C525E0-4A2F-9C11-2FD7-5587D49D5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503" y="5361041"/>
                <a:ext cx="623856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632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649DC-5CCC-77B0-5CDD-D3651A24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Monte-Carlo Policy Gradient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56A6C8E-D38B-2193-5C75-68306D2DDB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ko-KR" altLang="en-US" sz="280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nary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		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                     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		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))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r>
                          <a:rPr lang="ko-KR" altLang="en-US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2800" dirty="0">
                    <a:solidFill>
                      <a:schemeClr val="tx1"/>
                    </a:solidFill>
                  </a:rPr>
                  <a:t>         </a:t>
                </a:r>
                <a:r>
                  <a:rPr lang="en-US" altLang="ko-KR" dirty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dirty="0"/>
                  <a:t>[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dirty="0"/>
                  <a:t>]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sty m:val="p"/>
                          </m:rPr>
                          <a:rPr lang="en-US" altLang="ko-KR" i="1" baseline="-250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dirty="0"/>
                  <a:t>[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𝑒</m:t>
                    </m:r>
                    <m:r>
                      <m:rPr>
                        <m:sty m:val="p"/>
                      </m:rPr>
                      <a:rPr lang="en-US" altLang="ko-KR" i="1" baseline="-2500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m:rPr>
                            <m:sty m:val="p"/>
                          </m:rPr>
                          <a:rPr lang="en-US" altLang="ko-KR" i="1" baseline="-250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sty m:val="p"/>
                          </m:rPr>
                          <a:rPr lang="en-US" altLang="ko-KR" i="1" baseline="-2500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US" altLang="ko-KR" dirty="0"/>
                  <a:t>]</a:t>
                </a:r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56A6C8E-D38B-2193-5C75-68306D2DDB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A85CC3-860D-302A-268E-088C38868384}"/>
              </a:ext>
            </a:extLst>
          </p:cNvPr>
          <p:cNvCxnSpPr/>
          <p:nvPr/>
        </p:nvCxnSpPr>
        <p:spPr>
          <a:xfrm>
            <a:off x="4616242" y="2816480"/>
            <a:ext cx="39820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A5F6723-FF6D-5557-D6F6-B704E2E6EE1E}"/>
              </a:ext>
            </a:extLst>
          </p:cNvPr>
          <p:cNvSpPr txBox="1"/>
          <p:nvPr/>
        </p:nvSpPr>
        <p:spPr>
          <a:xfrm>
            <a:off x="4844843" y="2816480"/>
            <a:ext cx="159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stop gradient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3A636-0FB9-1449-12B9-1B9BD6FE713B}"/>
                  </a:ext>
                </a:extLst>
              </p:cNvPr>
              <p:cNvSpPr txBox="1"/>
              <p:nvPr/>
            </p:nvSpPr>
            <p:spPr>
              <a:xfrm>
                <a:off x="7868262" y="2022212"/>
                <a:ext cx="761016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※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4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ko-KR" altLang="en-US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endParaRPr lang="en-US" altLang="ko-KR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log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3A636-0FB9-1449-12B9-1B9BD6FE7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262" y="2022212"/>
                <a:ext cx="7610169" cy="830997"/>
              </a:xfrm>
              <a:prstGeom prst="rect">
                <a:avLst/>
              </a:prstGeom>
              <a:blipFill>
                <a:blip r:embed="rId3"/>
                <a:stretch>
                  <a:fillRect l="-1282" t="-5882" b="-16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462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C556CEF-4181-C5EC-0564-DBF257F811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ko-KR" altLang="en-US" i="1" baseline="-25000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nary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ko-KR" sz="2800" b="0" dirty="0">
                    <a:solidFill>
                      <a:schemeClr val="tx1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28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nary>
                    <m:box>
                      <m:box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ko-KR" altLang="en-US" i="1" baseline="-2500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ko-KR" b="0" i="1" baseline="-25000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box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ko-KR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2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box>
                          <m:box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ko-KR" altLang="en-US" i="1" baseline="-2500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ko-KR" i="1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box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>
                    <a:ea typeface="Cambria Math" panose="02040503050406030204" pitchFamily="18" charset="0"/>
                  </a:rPr>
                  <a:t>	  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dirty="0"/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ko-KR" altLang="en-US" i="1" baseline="-2500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dirty="0"/>
                  <a:t>]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C556CEF-4181-C5EC-0564-DBF257F811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04196750-691F-E009-E867-9BB9A91C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Off-policy Policy Gradient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5C7FF5-025D-DED0-222F-CADBF4F23DAC}"/>
              </a:ext>
            </a:extLst>
          </p:cNvPr>
          <p:cNvSpPr txBox="1"/>
          <p:nvPr/>
        </p:nvSpPr>
        <p:spPr>
          <a:xfrm>
            <a:off x="3825320" y="2978806"/>
            <a:ext cx="3046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Importance sampling ratio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D49D76-ED2D-1D34-153F-C4E38002E796}"/>
                  </a:ext>
                </a:extLst>
              </p:cNvPr>
              <p:cNvSpPr txBox="1"/>
              <p:nvPr/>
            </p:nvSpPr>
            <p:spPr>
              <a:xfrm>
                <a:off x="3151546" y="5049190"/>
                <a:ext cx="6630148" cy="616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 ...</m:t>
                              </m:r>
                              <m:r>
                                <m:rPr>
                                  <m:nor/>
                                </m:rPr>
                                <a:rPr lang="ko-KR" altLang="en-US" sz="2400" dirty="0"/>
                                <m:t> </m:t>
                              </m:r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 </m:t>
                              </m:r>
                            </m:num>
                            <m:den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 ...</m:t>
                              </m:r>
                              <m:r>
                                <m:rPr>
                                  <m:nor/>
                                </m:rPr>
                                <a:rPr lang="ko-KR" altLang="en-US" sz="2400" dirty="0"/>
                                <m:t> </m:t>
                              </m:r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 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D49D76-ED2D-1D34-153F-C4E38002E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546" y="5049190"/>
                <a:ext cx="6630148" cy="616707"/>
              </a:xfrm>
              <a:prstGeom prst="rect">
                <a:avLst/>
              </a:prstGeom>
              <a:blipFill>
                <a:blip r:embed="rId3"/>
                <a:stretch>
                  <a:fillRect b="-128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86445B-62CD-E43A-8892-608E89D2C8E8}"/>
                  </a:ext>
                </a:extLst>
              </p:cNvPr>
              <p:cNvSpPr txBox="1"/>
              <p:nvPr/>
            </p:nvSpPr>
            <p:spPr>
              <a:xfrm>
                <a:off x="3291505" y="5777062"/>
                <a:ext cx="3760517" cy="602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ko-KR" sz="2400" b="0" i="0" baseline="-2500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...</m:t>
                              </m:r>
                              <m:r>
                                <m:rPr>
                                  <m:nor/>
                                </m:rPr>
                                <a:rPr lang="ko-KR" altLang="en-US" sz="2400" dirty="0"/>
                                <m:t> </m:t>
                              </m:r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 </m:t>
                              </m:r>
                            </m:num>
                            <m:den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 ...</m:t>
                              </m:r>
                              <m:r>
                                <m:rPr>
                                  <m:nor/>
                                </m:rPr>
                                <a:rPr lang="ko-KR" altLang="en-US" sz="2400" dirty="0"/>
                                <m:t> </m:t>
                              </m:r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 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86445B-62CD-E43A-8892-608E89D2C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505" y="5777062"/>
                <a:ext cx="3760517" cy="602986"/>
              </a:xfrm>
              <a:prstGeom prst="rect">
                <a:avLst/>
              </a:prstGeom>
              <a:blipFill>
                <a:blip r:embed="rId4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B5E129-5847-8882-FCE7-E97A3B05A47A}"/>
              </a:ext>
            </a:extLst>
          </p:cNvPr>
          <p:cNvCxnSpPr>
            <a:cxnSpLocks/>
          </p:cNvCxnSpPr>
          <p:nvPr/>
        </p:nvCxnSpPr>
        <p:spPr>
          <a:xfrm>
            <a:off x="7191941" y="6176963"/>
            <a:ext cx="3592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1426C3-9AA1-CE0A-AF7E-A3487220305C}"/>
              </a:ext>
            </a:extLst>
          </p:cNvPr>
          <p:cNvSpPr txBox="1"/>
          <p:nvPr/>
        </p:nvSpPr>
        <p:spPr>
          <a:xfrm>
            <a:off x="7573739" y="6000350"/>
            <a:ext cx="4415910" cy="430887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This value could be a very big!!</a:t>
            </a:r>
          </a:p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instable learning problem due to high variance.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6E39CA-FE18-67B4-FDA0-6C02AC67F2C7}"/>
                  </a:ext>
                </a:extLst>
              </p:cNvPr>
              <p:cNvSpPr txBox="1"/>
              <p:nvPr/>
            </p:nvSpPr>
            <p:spPr>
              <a:xfrm>
                <a:off x="7052022" y="1639558"/>
                <a:ext cx="5070872" cy="1088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solidFill>
                      <a:schemeClr val="tx1"/>
                    </a:solidFill>
                  </a:rPr>
                  <a:t> ※ Off-policy</a:t>
                </a:r>
                <a14:m>
                  <m:oMath xmlns:m="http://schemas.openxmlformats.org/officeDocument/2006/math">
                    <m:r>
                      <a:rPr lang="en-US" altLang="ko-KR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1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ko-KR" alt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ko-KR" sz="1800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m:rPr>
                                  <m:nor/>
                                </m:rPr>
                                <a:rPr lang="ko-KR" altLang="en-US" sz="18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: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0" dirty="0" smtClean="0"/>
                                <m:t>behavior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0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0" dirty="0" smtClean="0"/>
                                <m:t>policy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0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0" dirty="0" smtClean="0"/>
                                <m:t>that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0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0" dirty="0" smtClean="0"/>
                                <m:t>collects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ata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 </m:t>
                              </m:r>
                            </m:e>
                            <m:e>
                              <m:r>
                                <a:rPr lang="ko-KR" alt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m:rPr>
                                  <m:nor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0" dirty="0" smtClean="0"/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earns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arget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policy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6E39CA-FE18-67B4-FDA0-6C02AC67F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022" y="1639558"/>
                <a:ext cx="5070872" cy="1088760"/>
              </a:xfrm>
              <a:prstGeom prst="rect">
                <a:avLst/>
              </a:prstGeom>
              <a:blipFill>
                <a:blip r:embed="rId5"/>
                <a:stretch>
                  <a:fillRect t="-33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C5778F96-9092-970B-7977-96107C25ED5C}"/>
              </a:ext>
            </a:extLst>
          </p:cNvPr>
          <p:cNvSpPr/>
          <p:nvPr/>
        </p:nvSpPr>
        <p:spPr>
          <a:xfrm>
            <a:off x="4380272" y="2330246"/>
            <a:ext cx="968478" cy="616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8FF1A4-DBFD-5D7B-0282-E89A344FE8A3}"/>
              </a:ext>
            </a:extLst>
          </p:cNvPr>
          <p:cNvSpPr/>
          <p:nvPr/>
        </p:nvSpPr>
        <p:spPr>
          <a:xfrm>
            <a:off x="4687525" y="3443748"/>
            <a:ext cx="968478" cy="616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EC5BCF-771A-BD0F-23D2-C7635D90B1FE}"/>
              </a:ext>
            </a:extLst>
          </p:cNvPr>
          <p:cNvSpPr/>
          <p:nvPr/>
        </p:nvSpPr>
        <p:spPr>
          <a:xfrm>
            <a:off x="3515031" y="4051426"/>
            <a:ext cx="1141681" cy="7269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D551162-6BF8-8993-1BE2-7A44F500906F}"/>
              </a:ext>
            </a:extLst>
          </p:cNvPr>
          <p:cNvCxnSpPr/>
          <p:nvPr/>
        </p:nvCxnSpPr>
        <p:spPr>
          <a:xfrm>
            <a:off x="4085871" y="4778419"/>
            <a:ext cx="0" cy="270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A670446-3FF5-A9ED-CA50-F8592D0971B5}"/>
              </a:ext>
            </a:extLst>
          </p:cNvPr>
          <p:cNvCxnSpPr/>
          <p:nvPr/>
        </p:nvCxnSpPr>
        <p:spPr>
          <a:xfrm flipH="1">
            <a:off x="4656712" y="5049190"/>
            <a:ext cx="692038" cy="3083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57E22C-F7C3-3281-E469-FFD672C7843A}"/>
              </a:ext>
            </a:extLst>
          </p:cNvPr>
          <p:cNvCxnSpPr/>
          <p:nvPr/>
        </p:nvCxnSpPr>
        <p:spPr>
          <a:xfrm flipH="1">
            <a:off x="4656712" y="5357544"/>
            <a:ext cx="692038" cy="3083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AEE7574-00F8-4AD5-E1F5-DB4ED40578B0}"/>
              </a:ext>
            </a:extLst>
          </p:cNvPr>
          <p:cNvCxnSpPr/>
          <p:nvPr/>
        </p:nvCxnSpPr>
        <p:spPr>
          <a:xfrm flipH="1">
            <a:off x="8156996" y="5051706"/>
            <a:ext cx="692038" cy="3083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CF6937-C28F-745F-BC45-FF10C4A05AF1}"/>
              </a:ext>
            </a:extLst>
          </p:cNvPr>
          <p:cNvCxnSpPr/>
          <p:nvPr/>
        </p:nvCxnSpPr>
        <p:spPr>
          <a:xfrm flipH="1">
            <a:off x="8156996" y="5360060"/>
            <a:ext cx="692038" cy="3083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33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72649-A24E-C960-0593-85EEAF036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Off-policy Actor-Critic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62081DB-F2B1-F705-914D-E4ADE109F8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40373"/>
                <a:ext cx="11353801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ko-KR" sz="2800" b="0" dirty="0">
                    <a:solidFill>
                      <a:schemeClr val="tx1"/>
                    </a:solidFill>
                    <a:latin typeface="+mj-lt"/>
                  </a:rPr>
                  <a:t>Actor Objective(1-step TD):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i="1" baseline="-2500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nary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ko-KR" altLang="en-US" i="1" baseline="30000">
                                <a:latin typeface="Cambria Math" panose="02040503050406030204" pitchFamily="18" charset="0"/>
                              </a:rPr>
                              <m:t>𝜋𝜃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r>
                      <a:rPr lang="en-US" altLang="ko-KR" i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0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acc>
                  </m:oMath>
                </a14:m>
                <a:r>
                  <a:rPr lang="ko-KR" altLang="en-US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𝜋𝜃</m:t>
                    </m:r>
                  </m:oMath>
                </a14:m>
                <a:r>
                  <a:rPr lang="en-US" altLang="ko-KR" dirty="0">
                    <a:latin typeface="Cambria Math" panose="020405030504060302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>
                    <a:latin typeface="Cambria Math" panose="02040503050406030204" pitchFamily="18" charset="0"/>
                  </a:rPr>
                  <a:t>]</a:t>
                </a:r>
              </a:p>
              <a:p>
                <a:pPr marL="0" indent="0">
                  <a:buNone/>
                </a:pPr>
                <a:r>
                  <a:rPr lang="en-US" altLang="ko-KR" sz="2800" dirty="0"/>
                  <a:t>	</a:t>
                </a:r>
                <a14:m>
                  <m:oMath xmlns:m="http://schemas.openxmlformats.org/officeDocument/2006/math">
                    <m:r>
                      <a:rPr lang="en-US" altLang="ko-KR" sz="2800" i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sz="28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0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acc>
                  </m:oMath>
                </a14:m>
                <a:r>
                  <a:rPr lang="ko-KR" altLang="en-US" sz="28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sz="2800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sz="2800" dirty="0">
                    <a:latin typeface="Cambria Math" panose="02040503050406030204" pitchFamily="18" charset="0"/>
                  </a:rPr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sz="28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ko-KR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ko-KR" altLang="en-US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ko-KR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ko-KR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d>
                              <m:dPr>
                                <m:ctrlP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altLang="ko-KR" sz="2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8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ko-KR" altLang="en-US" sz="2800" i="1" baseline="30000">
                        <a:latin typeface="Cambria Math" panose="02040503050406030204" pitchFamily="18" charset="0"/>
                      </a:rPr>
                      <m:t>𝜋𝜃</m:t>
                    </m:r>
                    <m:d>
                      <m:d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sz="28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ko-KR" sz="2800" i="0">
                        <a:latin typeface="Cambria Math" panose="02040503050406030204" pitchFamily="18" charset="0"/>
                      </a:rPr>
                      <m:t>∇</m:t>
                    </m:r>
                    <m:r>
                      <m:rPr>
                        <m:sty m:val="p"/>
                      </m:rPr>
                      <a:rPr lang="ko-KR" altLang="en-US" sz="2800" i="0" baseline="-25000">
                        <a:latin typeface="Cambria Math" panose="02040503050406030204" pitchFamily="18" charset="0"/>
                      </a:rPr>
                      <m:t>θ</m:t>
                    </m:r>
                    <m:r>
                      <m:rPr>
                        <m:sty m:val="p"/>
                      </m:rPr>
                      <a:rPr lang="en-US" altLang="ko-KR" sz="2800" i="0">
                        <a:latin typeface="Cambria Math" panose="02040503050406030204" pitchFamily="18" charset="0"/>
                      </a:rPr>
                      <m:t>log</m:t>
                    </m:r>
                    <m:r>
                      <m:rPr>
                        <m:sty m:val="p"/>
                      </m:rPr>
                      <a:rPr lang="ko-KR" altLang="en-US" sz="2800" i="0">
                        <a:latin typeface="Cambria Math" panose="02040503050406030204" pitchFamily="18" charset="0"/>
                      </a:rPr>
                      <m:t>π</m:t>
                    </m:r>
                    <m:r>
                      <m:rPr>
                        <m:sty m:val="p"/>
                      </m:rPr>
                      <a:rPr lang="ko-KR" altLang="en-US" sz="2800" i="0" baseline="-250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80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ko-KR" sz="2800" i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en-US" altLang="ko-KR" sz="2800" dirty="0">
                    <a:latin typeface="Cambria Math" panose="02040503050406030204" pitchFamily="18" charset="0"/>
                  </a:rPr>
                  <a:t>]</a:t>
                </a:r>
                <a:endParaRPr lang="en-US" altLang="ko-KR" dirty="0">
                  <a:latin typeface="Cambria Math" panose="02040503050406030204" pitchFamily="18" charset="0"/>
                </a:endParaRPr>
              </a:p>
              <a:p>
                <a:endParaRPr lang="en-US" altLang="ko-KR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ko-KR" altLang="en-US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nary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ko-KR" altLang="en-US" i="1" baseline="30000">
                                <a:latin typeface="Cambria Math" panose="02040503050406030204" pitchFamily="18" charset="0"/>
                              </a:rPr>
                              <m:t>𝜋𝜃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ea typeface="Cambria Math" panose="02040503050406030204" pitchFamily="18" charset="0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acc>
                    <m:r>
                      <a:rPr lang="ko-KR" altLang="en-US" i="1" baseline="30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𝜋𝜃</m:t>
                    </m:r>
                  </m:oMath>
                </a14:m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dirty="0"/>
                  <a:t>[(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dirty="0"/>
                  <a:t>]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     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ko-KR" altLang="en-US" sz="280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sz="2800" i="1" baseline="-25000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d>
                              <m:dPr>
                                <m:ctrlP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nary>
                        <m:f>
                          <m:fPr>
                            <m:ctrlPr>
                              <a:rPr lang="en-US" altLang="ko-KR" sz="280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altLang="ko-KR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ko-KR" altLang="en-US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d>
                              <m:dPr>
                                <m:ctrlP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altLang="ko-KR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ko-KR" altLang="en-US" sz="28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ko-KR" altLang="en-US" sz="2800" i="1" baseline="30000">
                                <a:latin typeface="Cambria Math" panose="02040503050406030204" pitchFamily="18" charset="0"/>
                              </a:rPr>
                              <m:t>𝜋𝜃</m:t>
                            </m:r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ko-KR" sz="28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ko-KR" altLang="en-US" sz="28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8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sz="28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8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>
                    <a:latin typeface="Cambria Math" panose="02040503050406030204" pitchFamily="18" charset="0"/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altLang="ko-KR" sz="2800" i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sz="28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0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acc>
                  </m:oMath>
                </a14:m>
                <a:r>
                  <a:rPr lang="ko-KR" altLang="en-US" sz="28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sz="2800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sz="2800" dirty="0">
                    <a:latin typeface="Cambria Math" panose="02040503050406030204" pitchFamily="18" charset="0"/>
                  </a:rPr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sz="28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ko-KR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ko-KR" altLang="en-US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ko-KR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ko-KR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d>
                              <m:dPr>
                                <m:ctrlP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altLang="ko-KR" sz="2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8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ko-KR" altLang="en-US" sz="2800" i="1" baseline="30000">
                        <a:latin typeface="Cambria Math" panose="02040503050406030204" pitchFamily="18" charset="0"/>
                      </a:rPr>
                      <m:t>𝜋𝜃</m:t>
                    </m:r>
                    <m:d>
                      <m:d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sz="28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ko-KR" sz="2800" i="0">
                        <a:latin typeface="Cambria Math" panose="02040503050406030204" pitchFamily="18" charset="0"/>
                      </a:rPr>
                      <m:t>∇</m:t>
                    </m:r>
                    <m:r>
                      <m:rPr>
                        <m:sty m:val="p"/>
                      </m:rPr>
                      <a:rPr lang="ko-KR" altLang="en-US" sz="2800" i="0" baseline="-25000">
                        <a:latin typeface="Cambria Math" panose="02040503050406030204" pitchFamily="18" charset="0"/>
                      </a:rPr>
                      <m:t>θ</m:t>
                    </m:r>
                    <m:r>
                      <m:rPr>
                        <m:sty m:val="p"/>
                      </m:rPr>
                      <a:rPr lang="en-US" altLang="ko-KR" sz="2800" i="0">
                        <a:latin typeface="Cambria Math" panose="02040503050406030204" pitchFamily="18" charset="0"/>
                      </a:rPr>
                      <m:t>log</m:t>
                    </m:r>
                    <m:r>
                      <m:rPr>
                        <m:sty m:val="p"/>
                      </m:rPr>
                      <a:rPr lang="ko-KR" altLang="en-US" sz="2800" i="0">
                        <a:latin typeface="Cambria Math" panose="02040503050406030204" pitchFamily="18" charset="0"/>
                      </a:rPr>
                      <m:t>π</m:t>
                    </m:r>
                    <m:r>
                      <m:rPr>
                        <m:sty m:val="p"/>
                      </m:rPr>
                      <a:rPr lang="ko-KR" altLang="en-US" sz="2800" i="0" baseline="-250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80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ko-KR" sz="2800" i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en-US" altLang="ko-KR" sz="2800" dirty="0">
                    <a:latin typeface="Cambria Math" panose="02040503050406030204" pitchFamily="18" charset="0"/>
                  </a:rPr>
                  <a:t>]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62081DB-F2B1-F705-914D-E4ADE109F8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40373"/>
                <a:ext cx="11353801" cy="4351338"/>
              </a:xfrm>
              <a:blipFill>
                <a:blip r:embed="rId2"/>
                <a:stretch>
                  <a:fillRect l="-805" t="-3922" b="-5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8570F1C-70E0-99BF-1332-E01B41E9D64D}"/>
              </a:ext>
            </a:extLst>
          </p:cNvPr>
          <p:cNvSpPr txBox="1"/>
          <p:nvPr/>
        </p:nvSpPr>
        <p:spPr>
          <a:xfrm>
            <a:off x="4912438" y="6243879"/>
            <a:ext cx="4955901" cy="430887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This value could be a very big!!</a:t>
            </a:r>
          </a:p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instable learning problem due to high variance.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1FD522-859D-A93A-8306-C7B634360DDD}"/>
              </a:ext>
            </a:extLst>
          </p:cNvPr>
          <p:cNvSpPr/>
          <p:nvPr/>
        </p:nvSpPr>
        <p:spPr>
          <a:xfrm>
            <a:off x="3433390" y="5463148"/>
            <a:ext cx="1141681" cy="878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63FE8D9-7A61-47A9-B1BB-479919107358}"/>
              </a:ext>
            </a:extLst>
          </p:cNvPr>
          <p:cNvCxnSpPr>
            <a:cxnSpLocks/>
          </p:cNvCxnSpPr>
          <p:nvPr/>
        </p:nvCxnSpPr>
        <p:spPr>
          <a:xfrm>
            <a:off x="4485968" y="6475557"/>
            <a:ext cx="4264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E921F1-CC24-72AF-EFA0-10734D6FB6AB}"/>
                  </a:ext>
                </a:extLst>
              </p:cNvPr>
              <p:cNvSpPr txBox="1"/>
              <p:nvPr/>
            </p:nvSpPr>
            <p:spPr>
              <a:xfrm>
                <a:off x="8281307" y="1295993"/>
                <a:ext cx="3761817" cy="1088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solidFill>
                      <a:schemeClr val="tx1"/>
                    </a:solidFill>
                  </a:rPr>
                  <a:t> ※ Off-policy</a:t>
                </a:r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ko-KR" altLang="en-US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  <m:r>
                                <m:rPr>
                                  <m:sty m:val="p"/>
                                </m:rPr>
                                <a:rPr lang="ko-KR" altLang="en-US" i="0" baseline="-250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altLang="ko-KR" b="0" baseline="-2500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: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dirty="0" smtClean="0"/>
                                <m:t>old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dirty="0" smtClean="0"/>
                                <m:t>policy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dirty="0" smtClean="0"/>
                                <m:t>that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dirty="0" smtClean="0"/>
                                <m:t>collected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dirty="0" smtClean="0"/>
                                <m:t>data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ko-KR" altLang="en-US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  <m:r>
                                <m:rPr>
                                  <m:sty m:val="p"/>
                                </m:rPr>
                                <a:rPr lang="ko-KR" altLang="en-US" i="0" baseline="-250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altLang="ko-KR" b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dirty="0" smtClean="0"/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earns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0" dirty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arget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policy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E921F1-CC24-72AF-EFA0-10734D6FB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307" y="1295993"/>
                <a:ext cx="3761817" cy="1088760"/>
              </a:xfrm>
              <a:prstGeom prst="rect">
                <a:avLst/>
              </a:prstGeom>
              <a:blipFill>
                <a:blip r:embed="rId3"/>
                <a:stretch>
                  <a:fillRect t="-33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1001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469CD8-936A-5986-7E29-137310154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Off-policy Actor-Critic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63C3973-8AB1-C23D-C1E6-63426794AA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What about Critic Objective?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L</m:t>
                    </m:r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ko-KR" altLang="en-US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nary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ㆍ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sg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ko-KR" altLang="en-US" i="1" baseline="30000">
                                        <a:latin typeface="Cambria Math" panose="02040503050406030204" pitchFamily="18" charset="0"/>
                                      </a:rPr>
                                      <m:t>𝜋𝜃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ko-KR" altLang="en-US" i="1" baseline="30000">
                                    <a:latin typeface="Cambria Math" panose="02040503050406030204" pitchFamily="18" charset="0"/>
                                  </a:rPr>
                                  <m:t>𝜋𝜃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dirty="0"/>
              </a:p>
              <a:p>
                <a:pPr marL="457200" lvl="1" indent="0">
                  <a:buNone/>
                </a:pPr>
                <a:r>
                  <a:rPr lang="en-US" altLang="ko-KR" sz="2600" dirty="0"/>
                  <a:t>     </a:t>
                </a:r>
                <a14:m>
                  <m:oMath xmlns:m="http://schemas.openxmlformats.org/officeDocument/2006/math">
                    <m:r>
                      <a:rPr lang="en-US" altLang="ko-KR" sz="2600" i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sz="26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600" i="0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acc>
                  </m:oMath>
                </a14:m>
                <a:r>
                  <a:rPr lang="ko-KR" altLang="en-US" sz="26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600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𝜋𝜃</m:t>
                    </m:r>
                  </m:oMath>
                </a14:m>
                <a:r>
                  <a:rPr lang="en-US" altLang="ko-KR" sz="2600" dirty="0">
                    <a:latin typeface="Cambria Math" panose="02040503050406030204" pitchFamily="18" charset="0"/>
                  </a:rPr>
                  <a:t>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ko-KR" altLang="en-US" sz="26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ko-KR" altLang="en-US" sz="2600" i="1">
                                    <a:latin typeface="Cambria Math" panose="02040503050406030204" pitchFamily="18" charset="0"/>
                                  </a:rPr>
                                  <m:t>ㆍ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2600" i="1" smtClean="0">
                                    <a:latin typeface="Cambria Math" panose="02040503050406030204" pitchFamily="18" charset="0"/>
                                  </a:rPr>
                                  <m:t>sg</m:t>
                                </m:r>
                                <m:r>
                                  <a:rPr lang="en-US" altLang="ko-KR" sz="2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ko-KR" altLang="en-US" sz="2600" i="1" baseline="30000">
                                    <a:latin typeface="Cambria Math" panose="02040503050406030204" pitchFamily="18" charset="0"/>
                                  </a:rPr>
                                  <m:t>𝜋𝜃</m:t>
                                </m:r>
                                <m:d>
                                  <m:dPr>
                                    <m:ctrlPr>
                                      <a:rPr lang="en-US" altLang="ko-KR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ko-KR" sz="2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26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altLang="ko-KR" sz="26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ko-KR" altLang="en-US" sz="2600" i="1" baseline="30000">
                                <a:latin typeface="Cambria Math" panose="02040503050406030204" pitchFamily="18" charset="0"/>
                              </a:rPr>
                              <m:t>𝜋𝜃</m:t>
                            </m:r>
                            <m:d>
                              <m:dPr>
                                <m:ctrlP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600" dirty="0">
                    <a:latin typeface="Cambria Math" panose="02040503050406030204" pitchFamily="18" charset="0"/>
                  </a:rPr>
                  <a:t>]</a:t>
                </a:r>
              </a:p>
              <a:p>
                <a:pPr marL="457200" lvl="1" indent="0">
                  <a:buNone/>
                </a:pPr>
                <a:r>
                  <a:rPr lang="en-US" altLang="ko-KR" sz="3200" dirty="0"/>
                  <a:t>    </a:t>
                </a:r>
                <a14:m>
                  <m:oMath xmlns:m="http://schemas.openxmlformats.org/officeDocument/2006/math">
                    <m:r>
                      <a:rPr lang="en-US" altLang="ko-KR" sz="2600" i="1" dirty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2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2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sz="26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ko-KR" altLang="en-US" sz="26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d>
                              <m:dPr>
                                <m:ctrlPr>
                                  <a:rPr lang="en-US" altLang="ko-KR" sz="26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6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sz="26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nary>
                        <m:f>
                          <m:fPr>
                            <m:ctrlPr>
                              <a:rPr lang="en-US" altLang="ko-KR" sz="26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26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sz="26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altLang="ko-KR" sz="26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6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sz="26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altLang="ko-KR" sz="26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ko-KR" altLang="en-US" sz="26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d>
                              <m:dPr>
                                <m:ctrlPr>
                                  <a:rPr lang="en-US" altLang="ko-KR" sz="26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6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sz="26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altLang="ko-KR" sz="26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sSup>
                          <m:sSupPr>
                            <m:ctrlPr>
                              <a:rPr lang="en-US" altLang="ko-KR" sz="2600" i="1" dirty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ko-KR" altLang="en-US" sz="26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ko-KR" altLang="en-US" sz="2600" i="1">
                                    <a:latin typeface="Cambria Math" panose="02040503050406030204" pitchFamily="18" charset="0"/>
                                  </a:rPr>
                                  <m:t>ㆍ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sg</m:t>
                                </m:r>
                                <m: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ko-KR" altLang="en-US" sz="2600" i="1" baseline="30000">
                                    <a:latin typeface="Cambria Math" panose="02040503050406030204" pitchFamily="18" charset="0"/>
                                  </a:rPr>
                                  <m:t>𝜋𝜃</m:t>
                                </m:r>
                                <m:d>
                                  <m:dPr>
                                    <m:ctrlPr>
                                      <a:rPr lang="en-US" altLang="ko-KR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ko-KR" sz="2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26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altLang="ko-KR" sz="26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ko-KR" altLang="en-US" sz="2600" i="1" baseline="30000">
                                    <a:latin typeface="Cambria Math" panose="02040503050406030204" pitchFamily="18" charset="0"/>
                                  </a:rPr>
                                  <m:t>𝜋𝜃</m:t>
                                </m:r>
                                <m:d>
                                  <m:dPr>
                                    <m:ctrlPr>
                                      <a:rPr lang="en-US" altLang="ko-KR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2600" i="1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ko-KR" sz="2600" i="1" dirty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sz="26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sz="2800" dirty="0"/>
                  <a:t>	 </a:t>
                </a:r>
                <a14:m>
                  <m:oMath xmlns:m="http://schemas.openxmlformats.org/officeDocument/2006/math">
                    <m:r>
                      <a:rPr lang="en-US" altLang="ko-KR" sz="2800" i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sz="28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0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acc>
                  </m:oMath>
                </a14:m>
                <a:r>
                  <a:rPr lang="ko-KR" altLang="en-US" sz="28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baseline="30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sz="2800" dirty="0">
                    <a:latin typeface="Cambria Math" panose="02040503050406030204" pitchFamily="18" charset="0"/>
                  </a:rPr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sz="28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ko-KR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ko-KR" altLang="en-US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ko-KR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b="0" i="1" baseline="-25000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sup>
                        </m:sSup>
                      </m:den>
                    </m:f>
                    <m:sSup>
                      <m:sSupPr>
                        <m:ctrlPr>
                          <a:rPr lang="en-US" altLang="ko-KR" sz="2800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ko-KR" altLang="en-US" sz="28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ko-KR" altLang="en-US" sz="2800" i="1">
                                <a:latin typeface="Cambria Math" panose="02040503050406030204" pitchFamily="18" charset="0"/>
                              </a:rPr>
                              <m:t>ㆍ</m:t>
                            </m:r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sg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ko-KR" altLang="en-US" sz="2800" i="1" baseline="30000">
                                <a:latin typeface="Cambria Math" panose="02040503050406030204" pitchFamily="18" charset="0"/>
                              </a:rPr>
                              <m:t>𝜋𝜃</m:t>
                            </m:r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ko-KR" altLang="en-US" sz="2800" i="1" baseline="30000">
                                <a:latin typeface="Cambria Math" panose="02040503050406030204" pitchFamily="18" charset="0"/>
                              </a:rPr>
                              <m:t>𝜋𝜃</m:t>
                            </m:r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sz="2800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800" dirty="0">
                    <a:latin typeface="Cambria Math" panose="02040503050406030204" pitchFamily="18" charset="0"/>
                  </a:rPr>
                  <a:t>]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ko-KR" sz="2800" dirty="0">
                  <a:latin typeface="Cambria Math" panose="02040503050406030204" pitchFamily="18" charset="0"/>
                </a:endParaRPr>
              </a:p>
              <a:p>
                <a:endParaRPr lang="en-US" altLang="ko-KR" sz="2800" dirty="0">
                  <a:latin typeface="Cambria Math" panose="02040503050406030204" pitchFamily="18" charset="0"/>
                </a:endParaRP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63C3973-8AB1-C23D-C1E6-63426794AA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7D7FCF-B214-C36A-F027-86184ED88A16}"/>
              </a:ext>
            </a:extLst>
          </p:cNvPr>
          <p:cNvCxnSpPr>
            <a:cxnSpLocks/>
          </p:cNvCxnSpPr>
          <p:nvPr/>
        </p:nvCxnSpPr>
        <p:spPr>
          <a:xfrm>
            <a:off x="3568300" y="5348896"/>
            <a:ext cx="4264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8570F1C-70E0-99BF-1332-E01B41E9D64D}"/>
              </a:ext>
            </a:extLst>
          </p:cNvPr>
          <p:cNvSpPr txBox="1"/>
          <p:nvPr/>
        </p:nvSpPr>
        <p:spPr>
          <a:xfrm>
            <a:off x="4056235" y="5153144"/>
            <a:ext cx="4040015" cy="430887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This value could be a very big!!</a:t>
            </a:r>
          </a:p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instable learning problem due to high variance.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B161B1-1992-5D3F-1589-CFC80C3027B4}"/>
              </a:ext>
            </a:extLst>
          </p:cNvPr>
          <p:cNvSpPr/>
          <p:nvPr/>
        </p:nvSpPr>
        <p:spPr>
          <a:xfrm>
            <a:off x="3022841" y="4152312"/>
            <a:ext cx="1184292" cy="8387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DD6248-37FA-79B4-B692-F44350E9D370}"/>
                  </a:ext>
                </a:extLst>
              </p:cNvPr>
              <p:cNvSpPr txBox="1"/>
              <p:nvPr/>
            </p:nvSpPr>
            <p:spPr>
              <a:xfrm>
                <a:off x="8096250" y="850358"/>
                <a:ext cx="3929743" cy="1088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solidFill>
                      <a:schemeClr val="tx1"/>
                    </a:solidFill>
                  </a:rPr>
                  <a:t> ※ Off-policy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ko-KR" alt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m:rPr>
                                  <m:nor/>
                                </m:rPr>
                                <a:rPr lang="en-US" altLang="ko-KR" b="0" i="0" baseline="-2500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: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1" dirty="0" smtClean="0"/>
                                <m:t>old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1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1" dirty="0" smtClean="0"/>
                                <m:t>policy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0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0" dirty="0" smtClean="0"/>
                                <m:t>that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0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0" dirty="0" smtClean="0"/>
                                <m:t>collected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0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0" dirty="0" smtClean="0"/>
                                <m:t>data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 </m:t>
                              </m:r>
                            </m:e>
                            <m:e>
                              <m:r>
                                <a:rPr lang="ko-KR" alt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m:rPr>
                                  <m:nor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0" dirty="0" smtClean="0"/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earns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arget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policy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DD6248-37FA-79B4-B692-F44350E9D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250" y="850358"/>
                <a:ext cx="3929743" cy="1088760"/>
              </a:xfrm>
              <a:prstGeom prst="rect">
                <a:avLst/>
              </a:prstGeom>
              <a:blipFill>
                <a:blip r:embed="rId4"/>
                <a:stretch>
                  <a:fillRect t="-2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593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5FCF8-973C-1534-F428-2B1D4F13C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6D1D1F-6B14-D249-3556-5F3C30E24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Advantage function</a:t>
            </a:r>
          </a:p>
          <a:p>
            <a:r>
              <a:rPr lang="en-US" altLang="ko-KR" dirty="0"/>
              <a:t>Generalized Advantage Estimator (GAE)</a:t>
            </a:r>
          </a:p>
          <a:p>
            <a:r>
              <a:rPr lang="en-US" altLang="ko-KR" dirty="0"/>
              <a:t>Off-policy Policy Gradient</a:t>
            </a:r>
          </a:p>
          <a:p>
            <a:r>
              <a:rPr lang="en-US" altLang="ko-KR" dirty="0"/>
              <a:t>Off-policy Actor-Critic</a:t>
            </a:r>
          </a:p>
          <a:p>
            <a:r>
              <a:rPr lang="en-US" altLang="ko-KR" dirty="0"/>
              <a:t>Trust Region Policy Optimization(TRPO)</a:t>
            </a:r>
          </a:p>
          <a:p>
            <a:r>
              <a:rPr lang="en-US" altLang="ko-KR" dirty="0"/>
              <a:t>Proximal Policy Optimization(PPO)</a:t>
            </a:r>
          </a:p>
          <a:p>
            <a:r>
              <a:rPr lang="en-US" altLang="ko-KR" dirty="0"/>
              <a:t>Code Ex.</a:t>
            </a:r>
          </a:p>
          <a:p>
            <a:r>
              <a:rPr lang="en-US" altLang="ko-KR" dirty="0"/>
              <a:t>PPO continuous action</a:t>
            </a:r>
          </a:p>
          <a:p>
            <a:r>
              <a:rPr lang="en-US" altLang="ko-KR" dirty="0"/>
              <a:t>Code Ex.</a:t>
            </a:r>
          </a:p>
        </p:txBody>
      </p:sp>
    </p:spTree>
    <p:extLst>
      <p:ext uri="{BB962C8B-B14F-4D97-AF65-F5344CB8AC3E}">
        <p14:creationId xmlns:p14="http://schemas.microsoft.com/office/powerpoint/2010/main" val="3641110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2742BA-6B57-1454-66EB-63B371B06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Proximal Policy Optimization(PPO)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F1F676-F611-380E-9B2D-AF55E633D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017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2760DD-0C73-AAB2-FE8E-D1163FEAC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97D9E-59BB-A5D6-AC00-90C52ADEA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PPO problem statement:</a:t>
            </a:r>
          </a:p>
          <a:p>
            <a:pPr lvl="1"/>
            <a:r>
              <a:rPr lang="en-US" altLang="ko-KR" dirty="0"/>
              <a:t>Q-learning is tricky, </a:t>
            </a:r>
          </a:p>
          <a:p>
            <a:pPr lvl="1"/>
            <a:r>
              <a:rPr lang="en-US" altLang="ko-KR" dirty="0"/>
              <a:t>vanilla PG is low in sample efficiency and unstable in learning</a:t>
            </a:r>
          </a:p>
          <a:p>
            <a:pPr lvl="1"/>
            <a:r>
              <a:rPr lang="en-US" altLang="ko-KR" dirty="0"/>
              <a:t>TRPO is stable but rather complex and unable to share parameters btw. value and policy</a:t>
            </a:r>
          </a:p>
          <a:p>
            <a:endParaRPr lang="en-US" altLang="ko-KR" dirty="0"/>
          </a:p>
          <a:p>
            <a:r>
              <a:rPr lang="en-US" altLang="ko-KR" dirty="0"/>
              <a:t>PPO is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On-policy learning alg</a:t>
            </a:r>
            <a:r>
              <a:rPr lang="en-US" altLang="ko-KR" dirty="0"/>
              <a:t>., but uses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Off-policy data </a:t>
            </a:r>
            <a:r>
              <a:rPr lang="en-US" altLang="ko-KR" dirty="0"/>
              <a:t>and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update multiple times </a:t>
            </a:r>
            <a:r>
              <a:rPr lang="en-US" altLang="ko-KR" dirty="0"/>
              <a:t>per sample (high sample efficiency)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9880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509DE-1508-B1AD-4D82-19B3BA702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00062"/>
            <a:ext cx="10515600" cy="1325563"/>
          </a:xfrm>
        </p:spPr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629C88-274D-D8F4-9E33-5DB2DC0E7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PPO updates the policy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conservatively</a:t>
            </a:r>
            <a:endParaRPr lang="en-US" altLang="ko-KR" dirty="0"/>
          </a:p>
          <a:p>
            <a:pPr lvl="1"/>
            <a:r>
              <a:rPr lang="en-US" altLang="ko-KR" dirty="0"/>
              <a:t>It stops the policy change too fast or dramatically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The surrogate objective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prevent the new policy from changing too far from the old policy	</a:t>
            </a:r>
          </a:p>
          <a:p>
            <a:pPr lvl="1"/>
            <a:r>
              <a:rPr lang="en-US" altLang="ko-KR" dirty="0"/>
              <a:t>Importance Sampling ratio could be a very big!! </a:t>
            </a:r>
          </a:p>
          <a:p>
            <a:pPr marL="457200" lvl="1" indent="0">
              <a:buNone/>
            </a:pPr>
            <a:r>
              <a:rPr lang="en-US" altLang="ko-KR" dirty="0"/>
              <a:t>  (instable learning problem due to high variance)</a:t>
            </a:r>
          </a:p>
          <a:p>
            <a:pPr lvl="1"/>
            <a:r>
              <a:rPr lang="en-US" altLang="ko-KR" dirty="0"/>
              <a:t>Updating multiple times per sample worsen learning instabilities</a:t>
            </a:r>
          </a:p>
          <a:p>
            <a:pPr lvl="1"/>
            <a:r>
              <a:rPr lang="en-US" altLang="ko-KR" dirty="0"/>
              <a:t>An actor learning w/o well learnt critic adds instability </a:t>
            </a:r>
          </a:p>
          <a:p>
            <a:pPr marL="457200" lvl="1" indent="0">
              <a:buNone/>
            </a:pPr>
            <a:r>
              <a:rPr lang="en-US" altLang="ko-KR" dirty="0"/>
              <a:t>  (sub-optima convergence)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1808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1ED41-9227-D342-E265-E625CD35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06ECBF8-50A2-1B6C-56BF-630B77F3F2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m:rPr>
                        <m:sty m:val="p"/>
                      </m:rPr>
                      <a:rPr lang="en-US" altLang="ko-KR" i="1" baseline="3000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ko-KR" altLang="en-US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1" baseline="-25000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e>
                                <m: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d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Multiple time updates should look good for learning</a:t>
                </a:r>
              </a:p>
              <a:p>
                <a:pPr lvl="1"/>
                <a:r>
                  <a:rPr lang="en-US" altLang="ko-KR" dirty="0"/>
                  <a:t>But, in fact,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empirically, multiple updates cause dramatic change in policy that lead to instability </a:t>
                </a:r>
                <a:r>
                  <a:rPr lang="en-US" altLang="ko-KR" dirty="0"/>
                  <a:t>in learning</a:t>
                </a:r>
              </a:p>
              <a:p>
                <a:pPr lvl="1"/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m:rPr>
                        <m:sty m:val="p"/>
                      </m:rPr>
                      <a:rPr lang="en-US" altLang="ko-KR" i="1" baseline="3000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ko-KR" altLang="en-US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ko-KR" altLang="en-US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1" baseline="-25000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e>
                                <m: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d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: stochastic policy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ko-KR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/>
                  <a:t>: advantage estimator at time step t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06ECBF8-50A2-1B6C-56BF-630B77F3F2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276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AC813-3DF4-E94C-36A9-329408D65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C9E88AA-4A99-F651-C8C1-0E79E48316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KL-divergence (Discrete distribution):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6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2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ko-KR" sz="2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ko-KR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ko-K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altLang="ko-KR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R" sz="2600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lvl="1"/>
                <a:r>
                  <a:rPr lang="en-US" altLang="ko-KR" dirty="0"/>
                  <a:t>measure of how much two distributions are different</a:t>
                </a:r>
              </a:p>
              <a:p>
                <a:pPr lvl="1"/>
                <a:r>
                  <a:rPr lang="en-US" altLang="ko-KR" dirty="0"/>
                  <a:t>0 if p = q. The greater KL-divergence is, the bigger the difference is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C9E88AA-4A99-F651-C8C1-0E79E48316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7ED0321-AD1D-2015-4996-F4ABC3A2D0F8}"/>
              </a:ext>
            </a:extLst>
          </p:cNvPr>
          <p:cNvSpPr txBox="1"/>
          <p:nvPr/>
        </p:nvSpPr>
        <p:spPr>
          <a:xfrm>
            <a:off x="2438422" y="5093366"/>
            <a:ext cx="6056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Want to increase value accuracy as much as possible while updating the policy very conservatively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6C592CA-FAD6-B04C-8A0A-53A080671660}"/>
              </a:ext>
            </a:extLst>
          </p:cNvPr>
          <p:cNvCxnSpPr/>
          <p:nvPr/>
        </p:nvCxnSpPr>
        <p:spPr>
          <a:xfrm>
            <a:off x="1763018" y="5278032"/>
            <a:ext cx="5751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682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63A5A-2D13-51A0-3495-57DF85C4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83F98C5-91D6-9F73-C6AB-65B5CCCBAB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TRPO Objective that limit the amount of change in Policy:</a:t>
                </a:r>
              </a:p>
              <a:p>
                <a:pPr marL="0" indent="0">
                  <a:buNone/>
                </a:pPr>
                <a:r>
                  <a:rPr lang="en-US" altLang="ko-KR" sz="280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28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latin typeface="Cambria Math" panose="02040503050406030204" pitchFamily="18" charset="0"/>
                              </a:rPr>
                              <m:t>imiz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lim>
                            <m:r>
                              <a:rPr lang="ko-KR" altLang="en-US" sz="28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en-US" altLang="ko-KR" sz="2800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 </m:t>
                        </m:r>
                        <m:f>
                          <m:f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sz="28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𝑎𝑡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𝑠𝑡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ko-KR" alt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sz="28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28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𝑜𝑙𝑑</m:t>
                            </m:r>
                            <m:d>
                              <m:dPr>
                                <m:ctrlP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ko-KR" sz="2800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2800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den>
                        </m:f>
                        <m:acc>
                          <m:accPr>
                            <m:chr m:val="̂"/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ko-KR" sz="28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altLang="ko-KR" sz="2800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sz="2800" dirty="0"/>
              </a:p>
              <a:p>
                <a:pPr marL="0" indent="0">
                  <a:buNone/>
                </a:pPr>
                <a:endParaRPr lang="en-US" altLang="ko-KR" sz="2800" dirty="0"/>
              </a:p>
              <a:p>
                <a:pPr marL="0" indent="0">
                  <a:buNone/>
                </a:pPr>
                <a:endParaRPr lang="en-US" altLang="ko-KR" sz="2800" dirty="0"/>
              </a:p>
              <a:p>
                <a:pPr marL="0" indent="0">
                  <a:buNone/>
                </a:pPr>
                <a:r>
                  <a:rPr lang="en-US" altLang="ko-KR" sz="280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𝑠𝑢𝑏𝑗𝑒𝑐𝑡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𝑡𝑜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en-US" altLang="ko-KR" sz="28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𝐾𝐿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ko-KR" altLang="en-US" sz="2800" i="1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ko-KR" sz="2800" i="1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  <m:d>
                                  <m:dPr>
                                    <m:ctrlPr>
                                      <a:rPr lang="en-US" altLang="ko-KR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</m:e>
                                  <m:e>
                                    <m:r>
                                      <a:rPr lang="en-US" altLang="ko-KR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ko-KR" sz="28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ko-KR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ko-KR" altLang="en-US" sz="2800" i="1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altLang="ko-KR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</m:e>
                                  <m:e>
                                    <m:r>
                                      <a:rPr lang="en-US" altLang="ko-KR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ko-KR" sz="28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 </m:t>
                        </m:r>
                        <m:r>
                          <a:rPr lang="ko-KR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func>
                  </m:oMath>
                </a14:m>
                <a:endParaRPr lang="ko-KR" altLang="en-US" sz="280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83F98C5-91D6-9F73-C6AB-65B5CCCBAB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C789D9-60F1-3AEC-9722-8043719C1B71}"/>
                  </a:ext>
                </a:extLst>
              </p:cNvPr>
              <p:cNvSpPr txBox="1"/>
              <p:nvPr/>
            </p:nvSpPr>
            <p:spPr>
              <a:xfrm>
                <a:off x="4576913" y="3428996"/>
                <a:ext cx="5734665" cy="1269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400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400" b="0" i="1" baseline="-25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2400" i="1"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2400" i="1" dirty="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ko-KR" altLang="en-US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sz="2400" dirty="0"/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ko-KR" altLang="en-US" sz="2400" i="1" baseline="-2500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sty m:val="p"/>
                          </m:rPr>
                          <a:rPr lang="en-US" altLang="ko-KR" sz="2400" i="1" baseline="-25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sz="2400" i="1" baseline="-2500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ko-KR" sz="2400" i="1" baseline="-25000" smtClean="0">
                            <a:latin typeface="Cambria Math" panose="02040503050406030204" pitchFamily="18" charset="0"/>
                          </a:rPr>
                          <m:t>old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sty m:val="p"/>
                          </m:rPr>
                          <a:rPr lang="en-US" altLang="ko-KR" sz="2400" i="1" baseline="-25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ko-KR" sz="2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2400" dirty="0"/>
                  <a:t>]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400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ko-KR" sz="2400" i="1"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2400" i="1" dirty="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ko-KR" altLang="en-US" sz="2400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m:rPr>
                        <m:sty m:val="p"/>
                      </m:rPr>
                      <a:rPr lang="en-US" altLang="ko-KR" sz="2400" i="1" baseline="30000">
                        <a:latin typeface="Cambria Math" panose="02040503050406030204" pitchFamily="18" charset="0"/>
                      </a:rPr>
                      <m:t>old</m:t>
                    </m:r>
                  </m:oMath>
                </a14:m>
                <a:r>
                  <a:rPr lang="en-US" altLang="ko-KR" sz="2400" dirty="0"/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sty m:val="p"/>
                          </m:rPr>
                          <a:rPr lang="en-US" altLang="ko-KR" sz="2400" i="1" baseline="-25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sz="2400" i="1" baseline="-2500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ko-KR" sz="2400" i="1" baseline="-25000" smtClean="0">
                            <a:latin typeface="Cambria Math" panose="02040503050406030204" pitchFamily="18" charset="0"/>
                          </a:rPr>
                          <m:t>old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sty m:val="p"/>
                          </m:rPr>
                          <a:rPr lang="en-US" altLang="ko-KR" sz="2400" i="1" baseline="-25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ko-KR" sz="2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m:rPr>
                        <m:sty m:val="p"/>
                      </m:rP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400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400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sz="2400" dirty="0"/>
                  <a:t>]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C789D9-60F1-3AEC-9722-8043719C1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13" y="3428996"/>
                <a:ext cx="5734665" cy="1269065"/>
              </a:xfrm>
              <a:prstGeom prst="rect">
                <a:avLst/>
              </a:prstGeom>
              <a:blipFill>
                <a:blip r:embed="rId3"/>
                <a:stretch>
                  <a:fillRect r="-3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64FFDC-CD11-3856-FA6A-7E91DB007DD7}"/>
              </a:ext>
            </a:extLst>
          </p:cNvPr>
          <p:cNvCxnSpPr/>
          <p:nvPr/>
        </p:nvCxnSpPr>
        <p:spPr>
          <a:xfrm>
            <a:off x="3967314" y="3760833"/>
            <a:ext cx="4424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AE42028-EC3A-49AB-0F3E-2D120889DCED}"/>
              </a:ext>
            </a:extLst>
          </p:cNvPr>
          <p:cNvCxnSpPr/>
          <p:nvPr/>
        </p:nvCxnSpPr>
        <p:spPr>
          <a:xfrm>
            <a:off x="3967314" y="4429427"/>
            <a:ext cx="4424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00DE605-B90C-CBCF-E6D8-1360D0A304ED}"/>
              </a:ext>
            </a:extLst>
          </p:cNvPr>
          <p:cNvCxnSpPr>
            <a:cxnSpLocks/>
          </p:cNvCxnSpPr>
          <p:nvPr/>
        </p:nvCxnSpPr>
        <p:spPr>
          <a:xfrm flipH="1">
            <a:off x="10313425" y="4344627"/>
            <a:ext cx="2654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2B5045-52AD-A443-ED8B-9F7DB40E3613}"/>
              </a:ext>
            </a:extLst>
          </p:cNvPr>
          <p:cNvSpPr txBox="1"/>
          <p:nvPr/>
        </p:nvSpPr>
        <p:spPr>
          <a:xfrm>
            <a:off x="10710264" y="4031663"/>
            <a:ext cx="105895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Equal to off-policy PG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E95A22-DD4D-D443-A091-DC9285D1ADF1}"/>
                  </a:ext>
                </a:extLst>
              </p:cNvPr>
              <p:cNvSpPr txBox="1"/>
              <p:nvPr/>
            </p:nvSpPr>
            <p:spPr>
              <a:xfrm>
                <a:off x="4766206" y="5864617"/>
                <a:ext cx="65138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Allow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the new policy to change by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from the old policy</a:t>
                </a:r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E95A22-DD4D-D443-A091-DC9285D1A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206" y="5864617"/>
                <a:ext cx="6513850" cy="369332"/>
              </a:xfrm>
              <a:prstGeom prst="rect">
                <a:avLst/>
              </a:prstGeom>
              <a:blipFill>
                <a:blip r:embed="rId4"/>
                <a:stretch>
                  <a:fillRect l="-843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9C4E868-B303-AAAC-5313-F6CFD4AF0ED8}"/>
              </a:ext>
            </a:extLst>
          </p:cNvPr>
          <p:cNvCxnSpPr/>
          <p:nvPr/>
        </p:nvCxnSpPr>
        <p:spPr>
          <a:xfrm>
            <a:off x="4090802" y="6049283"/>
            <a:ext cx="5751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1F198A-4617-4725-1750-6714DA3AFF2E}"/>
                  </a:ext>
                </a:extLst>
              </p:cNvPr>
              <p:cNvSpPr txBox="1"/>
              <p:nvPr/>
            </p:nvSpPr>
            <p:spPr>
              <a:xfrm>
                <a:off x="8148482" y="2717361"/>
                <a:ext cx="379771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※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4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ko-KR" altLang="en-US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endParaRPr lang="en-US" altLang="ko-KR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log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1F198A-4617-4725-1750-6714DA3AF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482" y="2717361"/>
                <a:ext cx="3797712" cy="830997"/>
              </a:xfrm>
              <a:prstGeom prst="rect">
                <a:avLst/>
              </a:prstGeom>
              <a:blipFill>
                <a:blip r:embed="rId5"/>
                <a:stretch>
                  <a:fillRect l="-2568" t="-5882" b="-16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6554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C7CD8-6258-9FEC-FE95-86D62BDA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Objective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F2CAE23-2EC7-96CF-D1B0-C477FC1558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50794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dirty="0"/>
                  <a:t>TRPO: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imiz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lim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ko-KR" altLang="en-US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baseline="-250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ko-KR" b="0" i="1" baseline="-250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ko-KR" altLang="en-US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ko-KR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𝑜𝑙𝑑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baseline="-250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ko-KR" b="0" i="1" baseline="-250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den>
                            </m:f>
                            <m:acc>
                              <m:accPr>
                                <m:chr m:val="̂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𝐾𝐿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ko-KR" altLang="en-US" i="1" baseline="-2500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</m: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ko-KR" i="1" baseline="-250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ko-KR" altLang="en-US" i="1" baseline="-25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</m: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ko-KR" i="1" baseline="-250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𝑤𝑖𝑡h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PPO: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baseline="30000" smtClean="0">
                          <a:latin typeface="Cambria Math" panose="02040503050406030204" pitchFamily="18" charset="0"/>
                        </a:rPr>
                        <m:t>𝑐𝑙𝑖𝑝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l-GR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/>
                                  </m:limLow>
                                </m:fNam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𝑟𝑡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𝑐𝑙𝑖𝑝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ko-KR" b="0" i="1" baseline="-250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1−</m:t>
                                  </m:r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1+</m:t>
                                  </m:r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ko-KR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ko-KR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𝑜𝑙𝑑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en-US" altLang="ko-KR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,1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&gt;0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F2CAE23-2EC7-96CF-D1B0-C477FC1558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50794" cy="4351338"/>
              </a:xfrm>
              <a:blipFill>
                <a:blip r:embed="rId2"/>
                <a:stretch>
                  <a:fillRect l="-916" t="-30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5F59D2-1971-65E1-0BCB-0679CD015506}"/>
              </a:ext>
            </a:extLst>
          </p:cNvPr>
          <p:cNvCxnSpPr>
            <a:cxnSpLocks/>
          </p:cNvCxnSpPr>
          <p:nvPr/>
        </p:nvCxnSpPr>
        <p:spPr>
          <a:xfrm>
            <a:off x="5353660" y="3008680"/>
            <a:ext cx="3908325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51EACE-34A0-20FE-8754-7665F56CE235}"/>
                  </a:ext>
                </a:extLst>
              </p:cNvPr>
              <p:cNvSpPr txBox="1"/>
              <p:nvPr/>
            </p:nvSpPr>
            <p:spPr>
              <a:xfrm>
                <a:off x="7278326" y="5000481"/>
                <a:ext cx="348799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if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𝑟𝑡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ko-KR" i="1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or</m:t>
                    </m:r>
                    <m:r>
                      <a:rPr lang="en-US" altLang="ko-KR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𝑟𝑡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ko-KR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No gradient(no learning),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51EACE-34A0-20FE-8754-7665F56CE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326" y="5000481"/>
                <a:ext cx="3487997" cy="553998"/>
              </a:xfrm>
              <a:prstGeom prst="rect">
                <a:avLst/>
              </a:prstGeom>
              <a:blipFill>
                <a:blip r:embed="rId3"/>
                <a:stretch>
                  <a:fillRect l="-4196" t="-14286" b="-252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E7FD02-053D-4A31-16F8-2D22F47D3FE2}"/>
                  </a:ext>
                </a:extLst>
              </p:cNvPr>
              <p:cNvSpPr txBox="1"/>
              <p:nvPr/>
            </p:nvSpPr>
            <p:spPr>
              <a:xfrm>
                <a:off x="9676034" y="3148708"/>
                <a:ext cx="210389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Setting </a:t>
                </a:r>
                <a14:m>
                  <m:oMath xmlns:m="http://schemas.openxmlformats.org/officeDocument/2006/math">
                    <m:r>
                      <a:rPr lang="ko-KR" altLang="en-US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is difficult</a:t>
                </a:r>
              </a:p>
              <a:p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E7FD02-053D-4A31-16F8-2D22F47D3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034" y="3148708"/>
                <a:ext cx="2103899" cy="553998"/>
              </a:xfrm>
              <a:prstGeom prst="rect">
                <a:avLst/>
              </a:prstGeom>
              <a:blipFill>
                <a:blip r:embed="rId4"/>
                <a:stretch>
                  <a:fillRect l="-6667" t="-14444" r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3B517FC-301A-F17B-5D3E-DC8A22A34F05}"/>
              </a:ext>
            </a:extLst>
          </p:cNvPr>
          <p:cNvCxnSpPr>
            <a:cxnSpLocks/>
          </p:cNvCxnSpPr>
          <p:nvPr/>
        </p:nvCxnSpPr>
        <p:spPr>
          <a:xfrm>
            <a:off x="10132142" y="3008680"/>
            <a:ext cx="897194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895236C-EC02-1C54-9F6E-571F1F88FB9B}"/>
              </a:ext>
            </a:extLst>
          </p:cNvPr>
          <p:cNvCxnSpPr>
            <a:cxnSpLocks/>
          </p:cNvCxnSpPr>
          <p:nvPr/>
        </p:nvCxnSpPr>
        <p:spPr>
          <a:xfrm>
            <a:off x="6548281" y="4886641"/>
            <a:ext cx="1578080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8D47FF-B2DE-E93F-1804-F966323E3B61}"/>
                  </a:ext>
                </a:extLst>
              </p:cNvPr>
              <p:cNvSpPr txBox="1"/>
              <p:nvPr/>
            </p:nvSpPr>
            <p:spPr>
              <a:xfrm>
                <a:off x="5930280" y="3028352"/>
                <a:ext cx="3142774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Stop a new policy become too different from the behavior policy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𝑜𝑙𝑑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8D47FF-B2DE-E93F-1804-F966323E3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280" y="3028352"/>
                <a:ext cx="3142774" cy="830997"/>
              </a:xfrm>
              <a:prstGeom prst="rect">
                <a:avLst/>
              </a:prstGeom>
              <a:blipFill>
                <a:blip r:embed="rId5"/>
                <a:stretch>
                  <a:fillRect l="-4660" t="-9559" b="-16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686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F2030-8C82-9527-C08B-3B004DA59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BA254-BD0A-78CE-9E6A-291AE6E17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Objective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26B130E-73B4-549A-6689-8C29BD073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50794" cy="435133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baseline="30000" smtClean="0">
                          <a:latin typeface="Cambria Math" panose="02040503050406030204" pitchFamily="18" charset="0"/>
                        </a:rPr>
                        <m:t>𝑐𝑙𝑖𝑝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l-GR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/>
                                  </m:limLow>
                                </m:fNam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𝑟𝑡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𝑐𝑙𝑖𝑝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ko-KR" b="0" i="1" baseline="-250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1−</m:t>
                                  </m:r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1+</m:t>
                                  </m:r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ko-KR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ko-KR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𝑜𝑙𝑑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en-US" altLang="ko-KR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,1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&gt;0</m:t>
                      </m:r>
                    </m:oMath>
                  </m:oMathPara>
                </a14:m>
                <a:endParaRPr lang="en-US" altLang="ko-KR" dirty="0"/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26B130E-73B4-549A-6689-8C29BD073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50794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4DB86F2-11A3-CF76-8AB3-0B3067FDB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2598" r="2389"/>
          <a:stretch/>
        </p:blipFill>
        <p:spPr>
          <a:xfrm>
            <a:off x="8288858" y="3314802"/>
            <a:ext cx="2410836" cy="27615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2D5CD2-FE27-A462-CAB4-53D58BF4A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060" y="3680194"/>
            <a:ext cx="2585939" cy="24967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975CD-8C3C-3154-8356-9D8814EC02F4}"/>
                  </a:ext>
                </a:extLst>
              </p:cNvPr>
              <p:cNvSpPr txBox="1"/>
              <p:nvPr/>
            </p:nvSpPr>
            <p:spPr>
              <a:xfrm>
                <a:off x="4845456" y="4387405"/>
                <a:ext cx="296115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Limit an action prob. to grow only (1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ko-KR" dirty="0"/>
                  <a:t>) times greater or smaller than previous policy</a:t>
                </a:r>
              </a:p>
              <a:p>
                <a:r>
                  <a:rPr lang="en-US" altLang="ko-KR" dirty="0"/>
                  <a:t>(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control policy to change only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ratio )</a:t>
                </a:r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975CD-8C3C-3154-8356-9D8814EC0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456" y="4387405"/>
                <a:ext cx="2961156" cy="1754326"/>
              </a:xfrm>
              <a:prstGeom prst="rect">
                <a:avLst/>
              </a:prstGeom>
              <a:blipFill>
                <a:blip r:embed="rId5"/>
                <a:stretch>
                  <a:fillRect l="-1852" t="-2083" b="-4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D43A510-4EAB-7C91-7B71-776477E3350A}"/>
              </a:ext>
            </a:extLst>
          </p:cNvPr>
          <p:cNvCxnSpPr>
            <a:cxnSpLocks/>
          </p:cNvCxnSpPr>
          <p:nvPr/>
        </p:nvCxnSpPr>
        <p:spPr>
          <a:xfrm flipH="1">
            <a:off x="4372085" y="4729707"/>
            <a:ext cx="5080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FD313B1-F35D-23A3-7CB5-F0C9970E6A38}"/>
              </a:ext>
            </a:extLst>
          </p:cNvPr>
          <p:cNvCxnSpPr>
            <a:cxnSpLocks/>
          </p:cNvCxnSpPr>
          <p:nvPr/>
        </p:nvCxnSpPr>
        <p:spPr>
          <a:xfrm>
            <a:off x="7555301" y="4716074"/>
            <a:ext cx="5718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85DAF9C-8AE9-6534-E04B-1CA1B0FD61E6}"/>
              </a:ext>
            </a:extLst>
          </p:cNvPr>
          <p:cNvSpPr txBox="1"/>
          <p:nvPr/>
        </p:nvSpPr>
        <p:spPr>
          <a:xfrm>
            <a:off x="192516" y="4328413"/>
            <a:ext cx="13124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Loss does not grow</a:t>
            </a:r>
          </a:p>
          <a:p>
            <a:r>
              <a:rPr lang="en-US" altLang="ko-KR" dirty="0"/>
              <a:t>= No gradient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F007DEA-5DE9-B75B-BAB2-63A7E7B4FB35}"/>
              </a:ext>
            </a:extLst>
          </p:cNvPr>
          <p:cNvCxnSpPr>
            <a:cxnSpLocks/>
          </p:cNvCxnSpPr>
          <p:nvPr/>
        </p:nvCxnSpPr>
        <p:spPr>
          <a:xfrm>
            <a:off x="1658402" y="4711823"/>
            <a:ext cx="5718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720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BF38E-7905-E29B-E94E-842384C71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502"/>
            <a:ext cx="10515600" cy="1325563"/>
          </a:xfrm>
        </p:spPr>
        <p:txBody>
          <a:bodyPr/>
          <a:lstStyle/>
          <a:p>
            <a:r>
              <a:rPr lang="en-US" altLang="ko-KR" dirty="0"/>
              <a:t>Objective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205571-030C-54D3-333E-5907710E2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" t="38618" r="2887" b="4967"/>
          <a:stretch/>
        </p:blipFill>
        <p:spPr>
          <a:xfrm>
            <a:off x="1690584" y="3543197"/>
            <a:ext cx="8428911" cy="27838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345F506-2C24-8F6F-EB05-AF4138943C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427"/>
          <a:stretch/>
        </p:blipFill>
        <p:spPr>
          <a:xfrm>
            <a:off x="1690584" y="1530658"/>
            <a:ext cx="8441558" cy="17680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FD03BA-2149-A374-FF50-5B4957D46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48" t="-786" r="4524" b="86465"/>
          <a:stretch/>
        </p:blipFill>
        <p:spPr>
          <a:xfrm>
            <a:off x="4073578" y="1530658"/>
            <a:ext cx="5691956" cy="67397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8E66CF5-E91C-EBA4-D438-F68E9D76A25B}"/>
              </a:ext>
            </a:extLst>
          </p:cNvPr>
          <p:cNvCxnSpPr>
            <a:cxnSpLocks/>
          </p:cNvCxnSpPr>
          <p:nvPr/>
        </p:nvCxnSpPr>
        <p:spPr>
          <a:xfrm>
            <a:off x="6125496" y="2127461"/>
            <a:ext cx="897194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B6EA5EC-E4C2-6D8C-42DB-8EB628E776C3}"/>
              </a:ext>
            </a:extLst>
          </p:cNvPr>
          <p:cNvCxnSpPr>
            <a:cxnSpLocks/>
          </p:cNvCxnSpPr>
          <p:nvPr/>
        </p:nvCxnSpPr>
        <p:spPr>
          <a:xfrm>
            <a:off x="7207047" y="2154245"/>
            <a:ext cx="1465005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B499BFE-FE4D-0B9E-30FD-357A4035F91A}"/>
              </a:ext>
            </a:extLst>
          </p:cNvPr>
          <p:cNvSpPr txBox="1"/>
          <p:nvPr/>
        </p:nvSpPr>
        <p:spPr>
          <a:xfrm>
            <a:off x="7758744" y="2204628"/>
            <a:ext cx="9133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bonus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61A268-0717-2C49-EDC3-60FE5BDD8400}"/>
              </a:ext>
            </a:extLst>
          </p:cNvPr>
          <p:cNvSpPr txBox="1"/>
          <p:nvPr/>
        </p:nvSpPr>
        <p:spPr>
          <a:xfrm>
            <a:off x="5746957" y="2127460"/>
            <a:ext cx="16451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Minimize loss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5F9F994-1756-31D8-675A-A4BD2E58A1A5}"/>
              </a:ext>
            </a:extLst>
          </p:cNvPr>
          <p:cNvCxnSpPr>
            <a:cxnSpLocks/>
          </p:cNvCxnSpPr>
          <p:nvPr/>
        </p:nvCxnSpPr>
        <p:spPr>
          <a:xfrm>
            <a:off x="4477186" y="1662767"/>
            <a:ext cx="102396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A519610-2C06-59DA-37CA-F93E0A998135}"/>
              </a:ext>
            </a:extLst>
          </p:cNvPr>
          <p:cNvSpPr txBox="1"/>
          <p:nvPr/>
        </p:nvSpPr>
        <p:spPr>
          <a:xfrm>
            <a:off x="3297102" y="1293838"/>
            <a:ext cx="44080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Maximize  constraint off-policy gradient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1CA5634-CACB-B712-D566-BFECE41687BE}"/>
              </a:ext>
            </a:extLst>
          </p:cNvPr>
          <p:cNvCxnSpPr>
            <a:cxnSpLocks/>
          </p:cNvCxnSpPr>
          <p:nvPr/>
        </p:nvCxnSpPr>
        <p:spPr>
          <a:xfrm>
            <a:off x="2785121" y="4543619"/>
            <a:ext cx="1565653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4A1FD80-7DC9-077D-D3E1-0DD426C09D8A}"/>
              </a:ext>
            </a:extLst>
          </p:cNvPr>
          <p:cNvSpPr txBox="1"/>
          <p:nvPr/>
        </p:nvSpPr>
        <p:spPr>
          <a:xfrm>
            <a:off x="320997" y="4341379"/>
            <a:ext cx="17515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Parallel learning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84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7E440-989C-C899-1218-3D3B2809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Loss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A2C55C7-BCF4-5BD6-A526-0A5A9E8B5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569"/>
          <a:stretch/>
        </p:blipFill>
        <p:spPr>
          <a:xfrm>
            <a:off x="4024211" y="1650677"/>
            <a:ext cx="7558189" cy="4842198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9211269-A054-0B8A-DB27-F5B3B9179DE1}"/>
              </a:ext>
            </a:extLst>
          </p:cNvPr>
          <p:cNvSpPr/>
          <p:nvPr/>
        </p:nvSpPr>
        <p:spPr>
          <a:xfrm>
            <a:off x="7256565" y="5829849"/>
            <a:ext cx="221227" cy="534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8DA81F-DF68-2870-803B-67F69C52BFD3}"/>
              </a:ext>
            </a:extLst>
          </p:cNvPr>
          <p:cNvSpPr/>
          <p:nvPr/>
        </p:nvSpPr>
        <p:spPr>
          <a:xfrm>
            <a:off x="7920243" y="5829848"/>
            <a:ext cx="347839" cy="534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55B49C-50D5-8EBA-9ED2-B340B8E6D154}"/>
              </a:ext>
            </a:extLst>
          </p:cNvPr>
          <p:cNvSpPr/>
          <p:nvPr/>
        </p:nvSpPr>
        <p:spPr>
          <a:xfrm>
            <a:off x="8268082" y="2526211"/>
            <a:ext cx="347839" cy="347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D67424-D035-DBAE-AECC-25AD33C30FCC}"/>
              </a:ext>
            </a:extLst>
          </p:cNvPr>
          <p:cNvSpPr/>
          <p:nvPr/>
        </p:nvSpPr>
        <p:spPr>
          <a:xfrm>
            <a:off x="8130476" y="2946334"/>
            <a:ext cx="615677" cy="34771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B50BD7-5D9F-8100-4DC9-C79ADF18EE56}"/>
              </a:ext>
            </a:extLst>
          </p:cNvPr>
          <p:cNvSpPr/>
          <p:nvPr/>
        </p:nvSpPr>
        <p:spPr>
          <a:xfrm>
            <a:off x="6513069" y="2526210"/>
            <a:ext cx="743496" cy="42012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122DEC-4374-8663-3DE1-9FFF2F9A18FC}"/>
              </a:ext>
            </a:extLst>
          </p:cNvPr>
          <p:cNvSpPr/>
          <p:nvPr/>
        </p:nvSpPr>
        <p:spPr>
          <a:xfrm>
            <a:off x="5442560" y="2511462"/>
            <a:ext cx="914354" cy="42012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7498864-91AC-C57A-C4FF-8DD3AE7B54F2}"/>
                  </a:ext>
                </a:extLst>
              </p:cNvPr>
              <p:cNvSpPr/>
              <p:nvPr/>
            </p:nvSpPr>
            <p:spPr>
              <a:xfrm>
                <a:off x="8615922" y="4020088"/>
                <a:ext cx="3330676" cy="263905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</a:rPr>
                  <a:t>Differentiation of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rgbClr val="FF0000"/>
                    </a:solidFill>
                  </a:rPr>
                  <a:t>network will be performed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7498864-91AC-C57A-C4FF-8DD3AE7B5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5922" y="4020088"/>
                <a:ext cx="3330676" cy="263905"/>
              </a:xfrm>
              <a:prstGeom prst="rect">
                <a:avLst/>
              </a:prstGeom>
              <a:blipFill>
                <a:blip r:embed="rId3"/>
                <a:stretch>
                  <a:fillRect t="-81818" b="-10681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83B840-128F-F04E-A7D8-A830367B3BDF}"/>
                  </a:ext>
                </a:extLst>
              </p:cNvPr>
              <p:cNvSpPr txBox="1"/>
              <p:nvPr/>
            </p:nvSpPr>
            <p:spPr>
              <a:xfrm>
                <a:off x="7354851" y="944281"/>
                <a:ext cx="409162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There’s no differentiation of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ko-KR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 network (use no grad or detach()) or </a:t>
                </a:r>
                <a:r>
                  <a:rPr lang="en-US" altLang="ko-KR" i="1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old</a:t>
                </a:r>
                <a:r>
                  <a:rPr lang="en-US" altLang="ko-KR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(recorded old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 smtClean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 )</a:t>
                </a:r>
              </a:p>
              <a:p>
                <a:pPr algn="ctr"/>
                <a:endParaRPr lang="ko-KR" altLang="en-US" dirty="0">
                  <a:solidFill>
                    <a:schemeClr val="accent3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83B840-128F-F04E-A7D8-A830367B3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4851" y="944281"/>
                <a:ext cx="4091626" cy="1200329"/>
              </a:xfrm>
              <a:prstGeom prst="rect">
                <a:avLst/>
              </a:prstGeom>
              <a:blipFill>
                <a:blip r:embed="rId4"/>
                <a:stretch>
                  <a:fillRect l="-447" t="-3046" r="-2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6F24321-2402-BBC1-F35E-779ACD5E2A2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8615921" y="2700068"/>
            <a:ext cx="1127350" cy="10284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AD5D3AB-9DB9-4617-28CB-13B88CD12C9D}"/>
              </a:ext>
            </a:extLst>
          </p:cNvPr>
          <p:cNvCxnSpPr>
            <a:cxnSpLocks/>
          </p:cNvCxnSpPr>
          <p:nvPr/>
        </p:nvCxnSpPr>
        <p:spPr>
          <a:xfrm flipH="1">
            <a:off x="8094162" y="4492097"/>
            <a:ext cx="1710599" cy="13377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6FA3A62-9909-CFE3-1815-1D0AA3DD9D9D}"/>
              </a:ext>
            </a:extLst>
          </p:cNvPr>
          <p:cNvCxnSpPr>
            <a:cxnSpLocks/>
          </p:cNvCxnSpPr>
          <p:nvPr/>
        </p:nvCxnSpPr>
        <p:spPr>
          <a:xfrm flipH="1">
            <a:off x="7477792" y="4500848"/>
            <a:ext cx="2331063" cy="1320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58674A9-EC72-D110-A494-B546575D22CE}"/>
              </a:ext>
            </a:extLst>
          </p:cNvPr>
          <p:cNvCxnSpPr>
            <a:cxnSpLocks/>
          </p:cNvCxnSpPr>
          <p:nvPr/>
        </p:nvCxnSpPr>
        <p:spPr>
          <a:xfrm flipH="1">
            <a:off x="6356914" y="1721629"/>
            <a:ext cx="1800555" cy="770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F36FC8E-6901-6CB7-C211-3EFA147C4918}"/>
              </a:ext>
            </a:extLst>
          </p:cNvPr>
          <p:cNvCxnSpPr>
            <a:cxnSpLocks/>
          </p:cNvCxnSpPr>
          <p:nvPr/>
        </p:nvCxnSpPr>
        <p:spPr>
          <a:xfrm flipH="1">
            <a:off x="6945036" y="1721629"/>
            <a:ext cx="1212433" cy="767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2FFA05B-B5DB-B92A-96A3-5EFCC7EF597A}"/>
              </a:ext>
            </a:extLst>
          </p:cNvPr>
          <p:cNvCxnSpPr>
            <a:cxnSpLocks/>
          </p:cNvCxnSpPr>
          <p:nvPr/>
        </p:nvCxnSpPr>
        <p:spPr>
          <a:xfrm>
            <a:off x="8130476" y="1763097"/>
            <a:ext cx="124026" cy="1185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1AF89A-974B-BE7D-DC6E-0F4EA6C221A3}"/>
                  </a:ext>
                </a:extLst>
              </p:cNvPr>
              <p:cNvSpPr txBox="1"/>
              <p:nvPr/>
            </p:nvSpPr>
            <p:spPr>
              <a:xfrm>
                <a:off x="481291" y="2574373"/>
                <a:ext cx="4722006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To get GAE,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ko-KR" i="1" baseline="-2500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i="1" baseline="-25000">
                          <a:latin typeface="Cambria Math" panose="02040503050406030204" pitchFamily="18" charset="0"/>
                        </a:rPr>
                        <m:t>+1+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A</a:t>
                </a:r>
                <a:r>
                  <a:rPr lang="en-US" altLang="ko-KR" baseline="-25000" dirty="0"/>
                  <a:t>t</a:t>
                </a:r>
                <a14:m>
                  <m:oMath xmlns:m="http://schemas.openxmlformats.org/officeDocument/2006/math">
                    <m:r>
                      <a:rPr lang="en-US" altLang="ko-KR" b="0" i="0" baseline="3000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baseline="3000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r>
                  <a:rPr lang="en-US" altLang="ko-KR" dirty="0"/>
                  <a:t>=</a:t>
                </a:r>
                <a:r>
                  <a:rPr lang="en-US" altLang="ko-KR" b="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𝛾𝜆</m:t>
                            </m:r>
                          </m:e>
                        </m:d>
                        <m:r>
                          <a:rPr lang="en-US" altLang="ko-KR" i="1" baseline="3000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r>
                      <a:rPr lang="ko-KR" alt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/>
                  <a:t> +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𝛾𝜆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ko-KR" altLang="en-US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𝛾𝜆</m:t>
                            </m:r>
                          </m:e>
                        </m:d>
                        <m:r>
                          <a:rPr lang="en-US" altLang="ko-KR" i="1" baseline="30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+1+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endParaRPr lang="en-US" altLang="ko-KR" dirty="0"/>
              </a:p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𝛾𝜆</m:t>
                    </m:r>
                  </m:oMath>
                </a14:m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A</a:t>
                </a:r>
                <a:r>
                  <a:rPr lang="en-US" altLang="ko-KR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t+1</a:t>
                </a:r>
                <a14:m>
                  <m:oMath xmlns:m="http://schemas.openxmlformats.org/officeDocument/2006/math">
                    <m:r>
                      <a:rPr lang="en-US" altLang="ko-KR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41AF89A-974B-BE7D-DC6E-0F4EA6C22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91" y="2574373"/>
                <a:ext cx="4722006" cy="2308324"/>
              </a:xfrm>
              <a:prstGeom prst="rect">
                <a:avLst/>
              </a:prstGeom>
              <a:blipFill>
                <a:blip r:embed="rId5"/>
                <a:stretch>
                  <a:fillRect l="-2065" t="-1319" b="-171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413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F8F22A7-4D04-BBBB-1EEF-0DB75E753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 </a:t>
            </a:r>
            <a:br>
              <a:rPr lang="en-US" altLang="ko-KR" dirty="0"/>
            </a:br>
            <a:r>
              <a:rPr lang="en-US" altLang="ko-KR" dirty="0"/>
              <a:t>GAE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42118D-FD1C-D5B9-803D-532D4B59B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121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7DE6B-E829-A010-E146-C07C726C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Value Loss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id="{6B1FD273-F038-32A1-1010-0780DE630F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3798" y="3936905"/>
                <a:ext cx="6648450" cy="24018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800" dirty="0"/>
                  <a:t>Return Definition: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180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180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180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/>
                      <m:e>
                        <m:r>
                          <a:rPr lang="ko-KR" altLang="en-US" sz="180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ko-KR" sz="1800" i="1" baseline="30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180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sz="180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800" i="1" baseline="-25000" smtClean="0">
                            <a:latin typeface="Cambria Math" panose="02040503050406030204" pitchFamily="18" charset="0"/>
                          </a:rPr>
                          <m:t>+1+</m:t>
                        </m:r>
                        <m:r>
                          <a:rPr lang="en-US" altLang="ko-KR" sz="180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</m:oMath>
                </a14:m>
                <a:endParaRPr lang="en-US" altLang="ko-KR" sz="18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i="1" dirty="0">
                        <a:latin typeface="Cambria Math" panose="02040503050406030204" pitchFamily="18" charset="0"/>
                      </a:rPr>
                      <m:t>recursive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1800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𝑅𝑡</m:t>
                    </m:r>
                    <m:r>
                      <a:rPr lang="en-US" altLang="ko-KR" sz="1800" i="1" baseline="-25000">
                        <a:latin typeface="Cambria Math" panose="02040503050406030204" pitchFamily="18" charset="0"/>
                      </a:rPr>
                      <m:t>+1+</m:t>
                    </m:r>
                    <m:r>
                      <a:rPr lang="ko-KR" altLang="en-US" sz="1800" i="1">
                        <a:latin typeface="Cambria Math" panose="02040503050406030204" pitchFamily="18" charset="0"/>
                      </a:rPr>
                      <m:t>𝛾</m:t>
                    </m:r>
                    <m:r>
                      <m:rPr>
                        <m:sty m:val="p"/>
                      </m:rPr>
                      <a:rPr lang="en-US" altLang="ko-KR" sz="1800" i="1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ko-KR" sz="1800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800" i="1" baseline="-2500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ko-KR" sz="1800" dirty="0"/>
                  <a:t>     </a:t>
                </a:r>
              </a:p>
              <a:p>
                <a:pPr lvl="1"/>
                <a:endParaRPr lang="en-US" altLang="ko-KR" sz="1800" dirty="0"/>
              </a:p>
              <a:p>
                <a:r>
                  <a:rPr lang="en-US" altLang="ko-KR" sz="1800" dirty="0"/>
                  <a:t>Return Calculation (Backward):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1800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800" i="1" baseline="-2500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sz="1800" dirty="0"/>
              </a:p>
              <a:p>
                <a:pPr lvl="1"/>
                <a:r>
                  <a:rPr lang="en-US" altLang="ko-KR" sz="1800" dirty="0"/>
                  <a:t>From t = T to t= 0, compute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1800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𝑅𝑡</m:t>
                    </m:r>
                    <m:r>
                      <a:rPr lang="en-US" altLang="ko-KR" sz="1800" i="1" baseline="-25000">
                        <a:latin typeface="Cambria Math" panose="02040503050406030204" pitchFamily="18" charset="0"/>
                      </a:rPr>
                      <m:t>+1+</m:t>
                    </m:r>
                    <m:r>
                      <a:rPr lang="ko-KR" altLang="en-US" sz="1800" i="1">
                        <a:latin typeface="Cambria Math" panose="02040503050406030204" pitchFamily="18" charset="0"/>
                      </a:rPr>
                      <m:t>𝛾</m:t>
                    </m:r>
                    <m:r>
                      <m:rPr>
                        <m:sty m:val="p"/>
                      </m:rPr>
                      <a:rPr lang="en-US" altLang="ko-KR" sz="1800" i="1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ko-KR" sz="1800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800" i="1" baseline="-2500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ko-KR" sz="1800" dirty="0"/>
              </a:p>
              <a:p>
                <a:pPr lvl="1"/>
                <a:endParaRPr lang="en-US" altLang="ko-KR" sz="1800" dirty="0"/>
              </a:p>
              <a:p>
                <a:endParaRPr lang="ko-KR" altLang="en-US" sz="1800" dirty="0"/>
              </a:p>
            </p:txBody>
          </p:sp>
        </mc:Choice>
        <mc:Fallback xmlns="">
          <p:sp>
            <p:nvSpPr>
              <p:cNvPr id="8" name="내용 개체 틀 2">
                <a:extLst>
                  <a:ext uri="{FF2B5EF4-FFF2-40B4-BE49-F238E27FC236}">
                    <a16:creationId xmlns:a16="http://schemas.microsoft.com/office/drawing/2014/main" id="{6B1FD273-F038-32A1-1010-0780DE630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798" y="3936905"/>
                <a:ext cx="6648450" cy="2401876"/>
              </a:xfrm>
              <a:prstGeom prst="rect">
                <a:avLst/>
              </a:prstGeom>
              <a:blipFill>
                <a:blip r:embed="rId2"/>
                <a:stretch>
                  <a:fillRect l="-550" t="-65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99DA3F10-CC4F-F17E-5552-DD054B866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798" y="1690688"/>
            <a:ext cx="10004403" cy="21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4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5A043ADC-F835-15A6-690B-3D7104E2A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87" y="1516868"/>
            <a:ext cx="7852382" cy="497600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A7130A5-2E40-0EBB-39F8-0E810D227FC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Pseudo </a:t>
            </a:r>
            <a:r>
              <a:rPr lang="en-US" altLang="ko-KR" dirty="0" err="1"/>
              <a:t>Code:PPO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9589B3-5D6B-0A1F-6EF1-8EE69D47F2A3}"/>
              </a:ext>
            </a:extLst>
          </p:cNvPr>
          <p:cNvSpPr txBox="1"/>
          <p:nvPr/>
        </p:nvSpPr>
        <p:spPr>
          <a:xfrm>
            <a:off x="8351369" y="2206713"/>
            <a:ext cx="24543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 policy but 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D957C1-5C56-BAC0-EA9F-799F9350765F}"/>
                  </a:ext>
                </a:extLst>
              </p:cNvPr>
              <p:cNvSpPr txBox="1"/>
              <p:nvPr/>
            </p:nvSpPr>
            <p:spPr>
              <a:xfrm>
                <a:off x="8341015" y="1698822"/>
                <a:ext cx="123754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2 NN, 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altLang="ko-KR" sz="1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D957C1-5C56-BAC0-EA9F-799F93507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015" y="1698822"/>
                <a:ext cx="1237541" cy="307777"/>
              </a:xfrm>
              <a:prstGeom prst="rect">
                <a:avLst/>
              </a:prstGeom>
              <a:blipFill>
                <a:blip r:embed="rId3"/>
                <a:stretch>
                  <a:fillRect l="-1478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7949C1A-BB97-B0E1-70F5-E03E8CEF842B}"/>
              </a:ext>
            </a:extLst>
          </p:cNvPr>
          <p:cNvCxnSpPr>
            <a:cxnSpLocks/>
          </p:cNvCxnSpPr>
          <p:nvPr/>
        </p:nvCxnSpPr>
        <p:spPr>
          <a:xfrm>
            <a:off x="2112991" y="2037627"/>
            <a:ext cx="4715513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E1CD404-26BC-71E7-9148-8F2E6B9DDB8D}"/>
              </a:ext>
            </a:extLst>
          </p:cNvPr>
          <p:cNvCxnSpPr>
            <a:cxnSpLocks/>
          </p:cNvCxnSpPr>
          <p:nvPr/>
        </p:nvCxnSpPr>
        <p:spPr>
          <a:xfrm>
            <a:off x="2078581" y="2726194"/>
            <a:ext cx="132829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02D6F76-6827-1C34-3D1B-5E14F1BE86E3}"/>
              </a:ext>
            </a:extLst>
          </p:cNvPr>
          <p:cNvCxnSpPr>
            <a:cxnSpLocks/>
          </p:cNvCxnSpPr>
          <p:nvPr/>
        </p:nvCxnSpPr>
        <p:spPr>
          <a:xfrm>
            <a:off x="1866242" y="2981833"/>
            <a:ext cx="2160068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BD96FCC-B228-E34E-5AFE-319C5A4A9791}"/>
              </a:ext>
            </a:extLst>
          </p:cNvPr>
          <p:cNvCxnSpPr>
            <a:cxnSpLocks/>
          </p:cNvCxnSpPr>
          <p:nvPr/>
        </p:nvCxnSpPr>
        <p:spPr>
          <a:xfrm>
            <a:off x="5617248" y="2514490"/>
            <a:ext cx="842546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8265878-71A7-59B3-F3BB-5FB296AA2A05}"/>
              </a:ext>
            </a:extLst>
          </p:cNvPr>
          <p:cNvCxnSpPr>
            <a:cxnSpLocks/>
          </p:cNvCxnSpPr>
          <p:nvPr/>
        </p:nvCxnSpPr>
        <p:spPr>
          <a:xfrm>
            <a:off x="4324306" y="4185974"/>
            <a:ext cx="842546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886CF12-1198-8502-FFED-CB886567CC4A}"/>
              </a:ext>
            </a:extLst>
          </p:cNvPr>
          <p:cNvCxnSpPr>
            <a:cxnSpLocks/>
          </p:cNvCxnSpPr>
          <p:nvPr/>
        </p:nvCxnSpPr>
        <p:spPr>
          <a:xfrm>
            <a:off x="5238706" y="4013910"/>
            <a:ext cx="842546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63063C0-8CE0-67BA-46B9-2AA0D82C89F9}"/>
              </a:ext>
            </a:extLst>
          </p:cNvPr>
          <p:cNvCxnSpPr>
            <a:cxnSpLocks/>
          </p:cNvCxnSpPr>
          <p:nvPr/>
        </p:nvCxnSpPr>
        <p:spPr>
          <a:xfrm>
            <a:off x="6674215" y="4013910"/>
            <a:ext cx="842546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532EEB9-59C1-CB34-54D1-011B085FDF80}"/>
              </a:ext>
            </a:extLst>
          </p:cNvPr>
          <p:cNvCxnSpPr>
            <a:cxnSpLocks/>
          </p:cNvCxnSpPr>
          <p:nvPr/>
        </p:nvCxnSpPr>
        <p:spPr>
          <a:xfrm>
            <a:off x="5985958" y="5493665"/>
            <a:ext cx="341100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C584A83-1C1D-72BC-15BC-9FF7B43BE2C4}"/>
              </a:ext>
            </a:extLst>
          </p:cNvPr>
          <p:cNvSpPr txBox="1"/>
          <p:nvPr/>
        </p:nvSpPr>
        <p:spPr>
          <a:xfrm>
            <a:off x="8351369" y="5122388"/>
            <a:ext cx="24543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Note fitting V requires no target policy (On-policy learning)</a:t>
            </a:r>
          </a:p>
        </p:txBody>
      </p:sp>
    </p:spTree>
    <p:extLst>
      <p:ext uri="{BB962C8B-B14F-4D97-AF65-F5344CB8AC3E}">
        <p14:creationId xmlns:p14="http://schemas.microsoft.com/office/powerpoint/2010/main" val="3500318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736E4-D49B-9BAB-A38E-8886E600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2001FD2-4BF7-DCF6-65D4-D99159C28B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Performance comparison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Test for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7 robotic task </a:t>
                </a:r>
                <a:r>
                  <a:rPr lang="en-US" altLang="ko-KR" dirty="0"/>
                  <a:t>in Mujoco (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continuous domain!</a:t>
                </a:r>
                <a:r>
                  <a:rPr lang="en-US" altLang="ko-KR" dirty="0"/>
                  <a:t>)</a:t>
                </a:r>
              </a:p>
              <a:p>
                <a:r>
                  <a:rPr lang="en-US" altLang="ko-KR" dirty="0"/>
                  <a:t>1M step updates</a:t>
                </a:r>
              </a:p>
              <a:p>
                <a:r>
                  <a:rPr lang="en-US" altLang="ko-KR" dirty="0"/>
                  <a:t>Test with multiple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dirty="0"/>
                  <a:t>, </a:t>
                </a:r>
                <a:r>
                  <a:rPr lang="en-US" altLang="ko-KR" dirty="0" err="1"/>
                  <a:t>d</a:t>
                </a:r>
                <a:r>
                  <a:rPr lang="en-US" altLang="ko-KR" baseline="-25000" dirty="0" err="1"/>
                  <a:t>targ</a:t>
                </a:r>
                <a:r>
                  <a:rPr lang="en-US" altLang="ko-KR" dirty="0"/>
                  <a:t>, various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:r>
                  <a:rPr lang="en-US" altLang="ko-KR" dirty="0"/>
                  <a:t>Policy: 64 hidden unit, 2 layer MLP, tanh activation, with output of Gaussian (mean, std)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2001FD2-4BF7-DCF6-65D4-D99159C28B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4A022A81-EE37-FA90-4A97-94F3EBA7A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722" y="2327071"/>
            <a:ext cx="7726422" cy="122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2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09605-3BA7-C3C4-DF6B-892B38F1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EE8F80-A160-22B7-5AD2-DCA8DE02D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32755" cy="4351338"/>
          </a:xfrm>
        </p:spPr>
        <p:txBody>
          <a:bodyPr/>
          <a:lstStyle/>
          <a:p>
            <a:r>
              <a:rPr lang="en-US" altLang="ko-KR" dirty="0"/>
              <a:t>No parameter sharing, no entropy bonus</a:t>
            </a:r>
          </a:p>
          <a:p>
            <a:r>
              <a:rPr lang="en-US" altLang="ko-KR" dirty="0"/>
              <a:t>3 random seed</a:t>
            </a:r>
          </a:p>
          <a:p>
            <a:r>
              <a:rPr lang="en-US" altLang="ko-KR" dirty="0"/>
              <a:t>avg. score for the last 100 before the end</a:t>
            </a:r>
          </a:p>
          <a:p>
            <a:r>
              <a:rPr lang="en-US" altLang="ko-KR" dirty="0"/>
              <a:t>Normalization 0~1</a:t>
            </a:r>
          </a:p>
          <a:p>
            <a:r>
              <a:rPr lang="en-US" altLang="ko-KR" dirty="0"/>
              <a:t>No clipping &amp; KL penalty</a:t>
            </a:r>
            <a:r>
              <a:rPr lang="ko-KR" altLang="en-US" dirty="0"/>
              <a:t> </a:t>
            </a:r>
            <a:r>
              <a:rPr lang="en-US" altLang="ko-KR" dirty="0"/>
              <a:t>is -0.39</a:t>
            </a:r>
          </a:p>
          <a:p>
            <a:r>
              <a:rPr lang="en-US" altLang="ko-KR" dirty="0"/>
              <a:t>Clipping score is 0.82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938018-C7FF-AC2A-8DE1-598F534FC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015" y="2740861"/>
            <a:ext cx="4232785" cy="292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96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2ECC1-161D-8608-B0FF-AB86CF57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AA6D6C-E7AB-B2E1-3435-BB97690BB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A6F984-C799-09F0-FC1A-B828787F3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74" y="1690688"/>
            <a:ext cx="11442452" cy="48021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94B7A-F6E4-4377-3EB9-C2BD261B7E5F}"/>
                  </a:ext>
                </a:extLst>
              </p:cNvPr>
              <p:cNvSpPr txBox="1"/>
              <p:nvPr/>
            </p:nvSpPr>
            <p:spPr>
              <a:xfrm>
                <a:off x="10027099" y="4743845"/>
                <a:ext cx="16026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= 0.2</a:t>
                </a:r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endParaRPr lang="en-US" altLang="ko-KR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94B7A-F6E4-4377-3EB9-C2BD261B7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099" y="4743845"/>
                <a:ext cx="1602658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E3CC1A6-4D4C-CA13-E8F6-92390BC050A5}"/>
              </a:ext>
            </a:extLst>
          </p:cNvPr>
          <p:cNvSpPr txBox="1"/>
          <p:nvPr/>
        </p:nvSpPr>
        <p:spPr>
          <a:xfrm>
            <a:off x="2488217" y="1325047"/>
            <a:ext cx="306766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PPO shows sample efficiency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and stable learning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144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60B36-F168-35A5-52CE-A08A39D5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4587E5-8521-2BE7-D68E-8CB9D8592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86768" cy="206794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High-dimensional continuous control test of PPO: 3D humanoid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RoboschoolHumannoid: moving forward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RoboschoolHumanoidFlagrun: moving forward with moving target every 200 timestep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RoboschoolHumanoidFlagranHarder: throw a cube to the robot tumble and stand-up again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C1053B-EBFB-D187-9695-22C95603D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054" y="3685099"/>
            <a:ext cx="7862119" cy="271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742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F7FC3-F11E-2E3D-969C-6EB53D0E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1CFB32-8ACE-6E92-31E9-9C0533AA2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Learning in Atari domain: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6CDE4B-49F6-BAB3-2376-7D4E866A5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454" y="2715854"/>
            <a:ext cx="3267256" cy="26083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CDF3A2-3D9C-E3D0-EEBE-B77921E33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719" y="3429000"/>
            <a:ext cx="6838335" cy="11246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BB2719-9334-39F7-4F32-A3B9D44510DA}"/>
              </a:ext>
            </a:extLst>
          </p:cNvPr>
          <p:cNvSpPr txBox="1"/>
          <p:nvPr/>
        </p:nvSpPr>
        <p:spPr>
          <a:xfrm>
            <a:off x="8436077" y="3078208"/>
            <a:ext cx="36385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number of games out of 48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149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0D975-E395-B9B5-26ED-4CC212DFA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0DD66C-C2C0-B93E-3016-5709B5F7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CC3FF3-2219-7CAB-59E4-01E88F33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9609" cy="4667250"/>
          </a:xfrm>
        </p:spPr>
        <p:txBody>
          <a:bodyPr>
            <a:normAutofit/>
          </a:bodyPr>
          <a:lstStyle/>
          <a:p>
            <a:r>
              <a:rPr lang="en-US" altLang="ko-KR" dirty="0"/>
              <a:t>configuration.py</a:t>
            </a:r>
          </a:p>
          <a:p>
            <a:r>
              <a:rPr lang="en-US" altLang="ko-KR" dirty="0"/>
              <a:t>utils.py</a:t>
            </a:r>
          </a:p>
          <a:p>
            <a:r>
              <a:rPr lang="en-US" altLang="ko-KR" dirty="0"/>
              <a:t>agent.py</a:t>
            </a:r>
          </a:p>
          <a:p>
            <a:r>
              <a:rPr lang="en-US" altLang="ko-KR" dirty="0"/>
              <a:t>train.py</a:t>
            </a:r>
          </a:p>
          <a:p>
            <a:r>
              <a:rPr lang="en-US" altLang="ko-KR" dirty="0"/>
              <a:t>eval.py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6896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0D975-E395-B9B5-26ED-4CC212DFA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5C505F-B5D2-E4B6-8E35-67A8A28EA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17"/>
          <a:stretch/>
        </p:blipFill>
        <p:spPr>
          <a:xfrm>
            <a:off x="7149765" y="3910779"/>
            <a:ext cx="4419382" cy="242747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60DD66C-C2C0-B93E-3016-5709B5F7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CC3FF3-2219-7CAB-59E4-01E88F33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32089"/>
            <a:ext cx="10949609" cy="262710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sz="2400" dirty="0"/>
              <a:t>‘Cartpole’ Env.: </a:t>
            </a:r>
            <a:r>
              <a:rPr lang="en-US" altLang="ko-KR" b="0" i="0" dirty="0">
                <a:solidFill>
                  <a:srgbClr val="404040"/>
                </a:solidFill>
                <a:effectLst/>
                <a:highlight>
                  <a:srgbClr val="FCFCFC"/>
                </a:highlight>
                <a:latin typeface="Lato" panose="020F0502020204030203" pitchFamily="34" charset="0"/>
              </a:rPr>
              <a:t>move a cart (black) such that it balances a pendulum (brown) without moving too far from the center.</a:t>
            </a:r>
            <a:endParaRPr lang="ko-KR" altLang="en-US" dirty="0"/>
          </a:p>
          <a:p>
            <a:pPr>
              <a:lnSpc>
                <a:spcPct val="110000"/>
              </a:lnSpc>
            </a:pPr>
            <a:r>
              <a:rPr lang="en-US" altLang="ko-KR" sz="2400" dirty="0"/>
              <a:t>State: </a:t>
            </a:r>
          </a:p>
          <a:p>
            <a:pPr lvl="1">
              <a:lnSpc>
                <a:spcPct val="110000"/>
              </a:lnSpc>
            </a:pPr>
            <a:r>
              <a:rPr lang="en-US" altLang="ko-KR" sz="2000" b="0" i="0" dirty="0">
                <a:solidFill>
                  <a:srgbClr val="404040"/>
                </a:solidFill>
                <a:effectLst/>
                <a:highlight>
                  <a:srgbClr val="FCFCFC"/>
                </a:highlight>
                <a:latin typeface="Lato" panose="020F0502020204030203" pitchFamily="34" charset="0"/>
              </a:rPr>
              <a:t>The agent observes current position and velocity of the cart, as well as angle and velocity of the pole </a:t>
            </a:r>
          </a:p>
          <a:p>
            <a:pPr lvl="1">
              <a:lnSpc>
                <a:spcPct val="110000"/>
              </a:lnSpc>
            </a:pPr>
            <a:r>
              <a:rPr lang="en-US" altLang="ko-KR" sz="2000" dirty="0"/>
              <a:t>cart position, cart velocity, pole angle, pole angular velocity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F4290-454F-CD16-01C9-16FAB2DD7562}"/>
              </a:ext>
            </a:extLst>
          </p:cNvPr>
          <p:cNvSpPr txBox="1"/>
          <p:nvPr/>
        </p:nvSpPr>
        <p:spPr>
          <a:xfrm>
            <a:off x="871657" y="4394131"/>
            <a:ext cx="6457013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/>
              <a:t>Action:  </a:t>
            </a:r>
          </a:p>
          <a:p>
            <a:pPr marL="6858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/>
              <a:t>0: push the cart left</a:t>
            </a:r>
          </a:p>
          <a:p>
            <a:pPr marL="6858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/>
              <a:t>1: push the cart right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/>
              <a:t>Reward:+1 for every step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256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5E97023-12E6-BEB2-CE12-110957C69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5"/>
          <a:stretch/>
        </p:blipFill>
        <p:spPr>
          <a:xfrm>
            <a:off x="957416" y="1371600"/>
            <a:ext cx="3247103" cy="4626348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8F5B874-EEA5-923B-7309-CEB4E7362B19}"/>
              </a:ext>
            </a:extLst>
          </p:cNvPr>
          <p:cNvCxnSpPr>
            <a:cxnSpLocks/>
          </p:cNvCxnSpPr>
          <p:nvPr/>
        </p:nvCxnSpPr>
        <p:spPr>
          <a:xfrm>
            <a:off x="1332271" y="5010651"/>
            <a:ext cx="186087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1927350-8BF4-414D-E192-F639F23315CE}"/>
              </a:ext>
            </a:extLst>
          </p:cNvPr>
          <p:cNvCxnSpPr>
            <a:cxnSpLocks/>
          </p:cNvCxnSpPr>
          <p:nvPr/>
        </p:nvCxnSpPr>
        <p:spPr>
          <a:xfrm>
            <a:off x="1347019" y="4322393"/>
            <a:ext cx="124869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1DA0A14-1A28-3178-CF01-7BAAF9608A9F}"/>
              </a:ext>
            </a:extLst>
          </p:cNvPr>
          <p:cNvSpPr txBox="1"/>
          <p:nvPr/>
        </p:nvSpPr>
        <p:spPr>
          <a:xfrm>
            <a:off x="3937819" y="4045394"/>
            <a:ext cx="55306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Parallel environment to collect trajectories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D1718A7-893F-5679-3267-6E9E0A1FB652}"/>
              </a:ext>
            </a:extLst>
          </p:cNvPr>
          <p:cNvCxnSpPr>
            <a:cxnSpLocks/>
          </p:cNvCxnSpPr>
          <p:nvPr/>
        </p:nvCxnSpPr>
        <p:spPr>
          <a:xfrm>
            <a:off x="1347019" y="4578032"/>
            <a:ext cx="124869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6B968A-EEAD-D0E1-42BA-323751EBFD99}"/>
              </a:ext>
            </a:extLst>
          </p:cNvPr>
          <p:cNvSpPr txBox="1"/>
          <p:nvPr/>
        </p:nvSpPr>
        <p:spPr>
          <a:xfrm>
            <a:off x="3937819" y="4298929"/>
            <a:ext cx="55306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Length of a trajectory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BF556D-81B5-129E-AE1D-B4DBD96EFDB7}"/>
              </a:ext>
            </a:extLst>
          </p:cNvPr>
          <p:cNvSpPr txBox="1"/>
          <p:nvPr/>
        </p:nvSpPr>
        <p:spPr>
          <a:xfrm>
            <a:off x="3937819" y="4552464"/>
            <a:ext cx="55306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Learning from a batch that contains 64 trajectories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B1F81E1-7820-5ED1-AB98-4F90490C45BB}"/>
              </a:ext>
            </a:extLst>
          </p:cNvPr>
          <p:cNvCxnSpPr>
            <a:cxnSpLocks/>
          </p:cNvCxnSpPr>
          <p:nvPr/>
        </p:nvCxnSpPr>
        <p:spPr>
          <a:xfrm>
            <a:off x="1396183" y="4789424"/>
            <a:ext cx="124869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D04EC57-22F8-837B-CFC6-81C17E535D42}"/>
              </a:ext>
            </a:extLst>
          </p:cNvPr>
          <p:cNvCxnSpPr>
            <a:cxnSpLocks/>
          </p:cNvCxnSpPr>
          <p:nvPr/>
        </p:nvCxnSpPr>
        <p:spPr>
          <a:xfrm>
            <a:off x="1396182" y="3648885"/>
            <a:ext cx="124869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125365E-226F-E561-1970-4D467B719711}"/>
              </a:ext>
            </a:extLst>
          </p:cNvPr>
          <p:cNvCxnSpPr>
            <a:cxnSpLocks/>
          </p:cNvCxnSpPr>
          <p:nvPr/>
        </p:nvCxnSpPr>
        <p:spPr>
          <a:xfrm>
            <a:off x="1396182" y="3875028"/>
            <a:ext cx="124869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5A4E05E-5C01-E547-D5E1-C50D32CE16D6}"/>
              </a:ext>
            </a:extLst>
          </p:cNvPr>
          <p:cNvCxnSpPr>
            <a:cxnSpLocks/>
          </p:cNvCxnSpPr>
          <p:nvPr/>
        </p:nvCxnSpPr>
        <p:spPr>
          <a:xfrm>
            <a:off x="1445346" y="4086420"/>
            <a:ext cx="124869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20889EE-0C1D-EE1C-A4BA-64ECCB8DE093}"/>
              </a:ext>
            </a:extLst>
          </p:cNvPr>
          <p:cNvSpPr txBox="1"/>
          <p:nvPr/>
        </p:nvSpPr>
        <p:spPr>
          <a:xfrm>
            <a:off x="3937819" y="3371886"/>
            <a:ext cx="55306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Critic loss constant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CB635B-A01D-E36C-3A90-D069528C2B98}"/>
              </a:ext>
            </a:extLst>
          </p:cNvPr>
          <p:cNvSpPr txBox="1"/>
          <p:nvPr/>
        </p:nvSpPr>
        <p:spPr>
          <a:xfrm>
            <a:off x="3937819" y="3598029"/>
            <a:ext cx="55306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actor loss constant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34DBA4-1E74-7877-E347-176B8EE11786}"/>
              </a:ext>
            </a:extLst>
          </p:cNvPr>
          <p:cNvSpPr txBox="1"/>
          <p:nvPr/>
        </p:nvSpPr>
        <p:spPr>
          <a:xfrm>
            <a:off x="3923071" y="3804760"/>
            <a:ext cx="55306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Exploration loss constant (entropy loss constant)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B40965-BA2F-9BA5-861E-439E6AAB30E5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configuration.py</a:t>
            </a:r>
          </a:p>
        </p:txBody>
      </p:sp>
    </p:spTree>
    <p:extLst>
      <p:ext uri="{BB962C8B-B14F-4D97-AF65-F5344CB8AC3E}">
        <p14:creationId xmlns:p14="http://schemas.microsoft.com/office/powerpoint/2010/main" val="4231784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899E6-8AD3-5D4E-0C75-5951BE722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 function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68994-E35E-1922-FBF2-306E23B799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A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 = Q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 – V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(s)</a:t>
                </a:r>
              </a:p>
              <a:p>
                <a:pPr>
                  <a:lnSpc>
                    <a:spcPct val="110000"/>
                  </a:lnSpc>
                </a:pPr>
                <a:endParaRPr lang="en-US" altLang="ko-KR" dirty="0"/>
              </a:p>
              <a:p>
                <a:pPr>
                  <a:lnSpc>
                    <a:spcPct val="110000"/>
                  </a:lnSpc>
                </a:pPr>
                <a:endParaRPr lang="en-US" altLang="ko-KR" dirty="0"/>
              </a:p>
              <a:p>
                <a:pPr>
                  <a:lnSpc>
                    <a:spcPct val="110000"/>
                  </a:lnSpc>
                </a:pPr>
                <a:r>
                  <a:rPr lang="en-US" altLang="ko-KR" dirty="0"/>
                  <a:t>If A(s, a1) is +, relatively good action, if – bad action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ko-KR" dirty="0"/>
                  <a:t>Mean advantage is 0:</a:t>
                </a: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en-US" altLang="ko-KR" dirty="0"/>
                  <a:t>  E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[A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a)|s]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[</m:t>
                        </m:r>
                      </m:e>
                    </m:nary>
                  </m:oMath>
                </a14:m>
                <a:r>
                  <a:rPr lang="en-US" altLang="ko-KR" dirty="0"/>
                  <a:t>Q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 – V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(s)] = V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(s) – V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(s) = 0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68994-E35E-1922-FBF2-306E23B799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21B4326-1521-0822-9EF0-A32C25F8FB96}"/>
              </a:ext>
            </a:extLst>
          </p:cNvPr>
          <p:cNvCxnSpPr/>
          <p:nvPr/>
        </p:nvCxnSpPr>
        <p:spPr>
          <a:xfrm>
            <a:off x="4909455" y="2833296"/>
            <a:ext cx="6531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CF86AD0-09F3-DBC2-1FD0-C57E9A50D00A}"/>
              </a:ext>
            </a:extLst>
          </p:cNvPr>
          <p:cNvSpPr/>
          <p:nvPr/>
        </p:nvSpPr>
        <p:spPr>
          <a:xfrm>
            <a:off x="4499429" y="1712232"/>
            <a:ext cx="970642" cy="615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8E67EB-6DFA-70D4-510A-965ECB0283FD}"/>
                  </a:ext>
                </a:extLst>
              </p:cNvPr>
              <p:cNvSpPr txBox="1"/>
              <p:nvPr/>
            </p:nvSpPr>
            <p:spPr>
              <a:xfrm>
                <a:off x="5651500" y="2568575"/>
                <a:ext cx="372291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400" dirty="0"/>
                  <a:t>V</a:t>
                </a:r>
                <a:r>
                  <a:rPr lang="ko-KR" altLang="en-US" sz="2400" dirty="0"/>
                  <a:t> </a:t>
                </a:r>
                <a14:m>
                  <m:oMath xmlns:m="http://schemas.openxmlformats.org/officeDocument/2006/math">
                    <m:r>
                      <a:rPr lang="ko-KR" altLang="en-US" sz="2400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400" dirty="0"/>
                  <a:t>(s)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  <m:sup/>
                      <m:e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ko-KR" sz="2400" i="1" smtClean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ko-KR" altLang="en-US" sz="2400" baseline="30000" dirty="0"/>
                          <m:t> </m:t>
                        </m:r>
                        <m:r>
                          <a:rPr lang="ko-KR" altLang="en-US" sz="2400" i="1" baseline="3000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altLang="ko-KR" sz="2400" dirty="0"/>
                          <m:t>(</m:t>
                        </m:r>
                        <m:r>
                          <m:rPr>
                            <m:nor/>
                          </m:rPr>
                          <a:rPr lang="en-US" altLang="ko-KR" sz="2400" dirty="0"/>
                          <m:t>s</m:t>
                        </m:r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ko-KR" sz="24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2400" dirty="0"/>
                          <m:t>)</m:t>
                        </m:r>
                      </m:e>
                    </m:nary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8E67EB-6DFA-70D4-510A-965ECB028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500" y="2568575"/>
                <a:ext cx="3722915" cy="461665"/>
              </a:xfrm>
              <a:prstGeom prst="rect">
                <a:avLst/>
              </a:prstGeom>
              <a:blipFill>
                <a:blip r:embed="rId3"/>
                <a:stretch>
                  <a:fillRect l="-2455" t="-127632" b="-19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473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AD39597-64DB-22C5-66D7-9C1C4AB9A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130" y="386294"/>
            <a:ext cx="5934844" cy="6085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BBE32C-78A3-1CC2-EB1B-38B9D7C1C690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train.py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50D620A-3119-038A-A362-63A198F1404A}"/>
              </a:ext>
            </a:extLst>
          </p:cNvPr>
          <p:cNvCxnSpPr>
            <a:cxnSpLocks/>
          </p:cNvCxnSpPr>
          <p:nvPr/>
        </p:nvCxnSpPr>
        <p:spPr>
          <a:xfrm>
            <a:off x="1587759" y="3226422"/>
            <a:ext cx="5196499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776A4D-9137-45B8-5EAE-29E9916D0759}"/>
              </a:ext>
            </a:extLst>
          </p:cNvPr>
          <p:cNvSpPr txBox="1"/>
          <p:nvPr/>
        </p:nvSpPr>
        <p:spPr>
          <a:xfrm>
            <a:off x="7522603" y="3038215"/>
            <a:ext cx="17420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Vector environments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B03D684-8B2C-A0AD-B473-E5D5F3703FEF}"/>
              </a:ext>
            </a:extLst>
          </p:cNvPr>
          <p:cNvCxnSpPr>
            <a:cxnSpLocks/>
          </p:cNvCxnSpPr>
          <p:nvPr/>
        </p:nvCxnSpPr>
        <p:spPr>
          <a:xfrm>
            <a:off x="1587759" y="3428999"/>
            <a:ext cx="2910499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B9B7A2C-67A9-C2BD-52A7-8A80B25E6FA0}"/>
              </a:ext>
            </a:extLst>
          </p:cNvPr>
          <p:cNvSpPr txBox="1"/>
          <p:nvPr/>
        </p:nvSpPr>
        <p:spPr>
          <a:xfrm>
            <a:off x="7522603" y="3253659"/>
            <a:ext cx="17420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One agent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181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0570D68-04D0-B8F9-ADAA-0B1A87BDA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607" y="423555"/>
            <a:ext cx="7942550" cy="5859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248661-1F4C-EAD7-0A59-750AFA80C46B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train.py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BD94584-E5E4-192C-3744-D3088AC7E20C}"/>
              </a:ext>
            </a:extLst>
          </p:cNvPr>
          <p:cNvCxnSpPr>
            <a:cxnSpLocks/>
          </p:cNvCxnSpPr>
          <p:nvPr/>
        </p:nvCxnSpPr>
        <p:spPr>
          <a:xfrm>
            <a:off x="4630994" y="2543643"/>
            <a:ext cx="29496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76B74E8-9557-6753-0641-344A172E7EF1}"/>
              </a:ext>
            </a:extLst>
          </p:cNvPr>
          <p:cNvCxnSpPr>
            <a:cxnSpLocks/>
          </p:cNvCxnSpPr>
          <p:nvPr/>
        </p:nvCxnSpPr>
        <p:spPr>
          <a:xfrm>
            <a:off x="2485717" y="2091360"/>
            <a:ext cx="301728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165ADB-D2EB-9D17-023F-9BEA46CCD4D4}"/>
              </a:ext>
            </a:extLst>
          </p:cNvPr>
          <p:cNvSpPr txBox="1"/>
          <p:nvPr/>
        </p:nvSpPr>
        <p:spPr>
          <a:xfrm>
            <a:off x="339875" y="1938281"/>
            <a:ext cx="1993415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pi is behavior policy</a:t>
            </a:r>
          </a:p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 is an action sampled</a:t>
            </a:r>
          </a:p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from pi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63C8C7-B2D3-8D86-F43D-988A69E24C83}"/>
              </a:ext>
            </a:extLst>
          </p:cNvPr>
          <p:cNvSpPr txBox="1"/>
          <p:nvPr/>
        </p:nvSpPr>
        <p:spPr>
          <a:xfrm>
            <a:off x="7373931" y="2328198"/>
            <a:ext cx="21184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Put the behavior policy into a trajectory in batch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83FC37-089B-4B4E-7737-1C8B7D80756B}"/>
              </a:ext>
            </a:extLst>
          </p:cNvPr>
          <p:cNvSpPr txBox="1"/>
          <p:nvPr/>
        </p:nvSpPr>
        <p:spPr>
          <a:xfrm>
            <a:off x="6089322" y="1647694"/>
            <a:ext cx="398682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Trajectory rollout until seq_length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B93E2C-0F02-6CA2-8B8A-01E33C2428DA}"/>
              </a:ext>
            </a:extLst>
          </p:cNvPr>
          <p:cNvSpPr txBox="1"/>
          <p:nvPr/>
        </p:nvSpPr>
        <p:spPr>
          <a:xfrm>
            <a:off x="6089321" y="1148114"/>
            <a:ext cx="398682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One agent plays in multiple environments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B4E5138-DBF9-A84D-DDAB-4F0253C826A1}"/>
              </a:ext>
            </a:extLst>
          </p:cNvPr>
          <p:cNvCxnSpPr>
            <a:cxnSpLocks/>
          </p:cNvCxnSpPr>
          <p:nvPr/>
        </p:nvCxnSpPr>
        <p:spPr>
          <a:xfrm>
            <a:off x="1784555" y="1148114"/>
            <a:ext cx="3141406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E2EEC39-39AF-186F-80DE-D773709E34DC}"/>
              </a:ext>
            </a:extLst>
          </p:cNvPr>
          <p:cNvCxnSpPr>
            <a:cxnSpLocks/>
          </p:cNvCxnSpPr>
          <p:nvPr/>
        </p:nvCxnSpPr>
        <p:spPr>
          <a:xfrm>
            <a:off x="2217175" y="1863138"/>
            <a:ext cx="3141406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B9BDDE8-0941-8183-8D5A-C6290E25296B}"/>
              </a:ext>
            </a:extLst>
          </p:cNvPr>
          <p:cNvCxnSpPr>
            <a:cxnSpLocks/>
          </p:cNvCxnSpPr>
          <p:nvPr/>
        </p:nvCxnSpPr>
        <p:spPr>
          <a:xfrm>
            <a:off x="1337036" y="925674"/>
            <a:ext cx="4021545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62252FF-DC53-8F92-8F63-8C16ACBB2032}"/>
              </a:ext>
            </a:extLst>
          </p:cNvPr>
          <p:cNvSpPr txBox="1"/>
          <p:nvPr/>
        </p:nvSpPr>
        <p:spPr>
          <a:xfrm>
            <a:off x="6089320" y="737467"/>
            <a:ext cx="52714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Parallelized environments shares config.train_env_steps load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919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574FDC-FD13-891D-6400-D840499D2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15" y="1862598"/>
            <a:ext cx="9168853" cy="313280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C9A4C8-B382-5F69-2C0E-DA0129EAA03F}"/>
              </a:ext>
            </a:extLst>
          </p:cNvPr>
          <p:cNvSpPr txBox="1"/>
          <p:nvPr/>
        </p:nvSpPr>
        <p:spPr>
          <a:xfrm>
            <a:off x="358773" y="-110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agent.py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9A8260-4806-62E1-9F4F-04E5107DDFC5}"/>
              </a:ext>
            </a:extLst>
          </p:cNvPr>
          <p:cNvCxnSpPr>
            <a:cxnSpLocks/>
          </p:cNvCxnSpPr>
          <p:nvPr/>
        </p:nvCxnSpPr>
        <p:spPr>
          <a:xfrm>
            <a:off x="4095320" y="2070688"/>
            <a:ext cx="161256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BB1C0C3-1600-B2B4-E841-594F132B2D39}"/>
              </a:ext>
            </a:extLst>
          </p:cNvPr>
          <p:cNvCxnSpPr>
            <a:cxnSpLocks/>
          </p:cNvCxnSpPr>
          <p:nvPr/>
        </p:nvCxnSpPr>
        <p:spPr>
          <a:xfrm>
            <a:off x="1925434" y="2064889"/>
            <a:ext cx="161256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D0A9D3-FCC0-F74F-50A1-F5AAF5360F8E}"/>
              </a:ext>
            </a:extLst>
          </p:cNvPr>
          <p:cNvCxnSpPr>
            <a:cxnSpLocks/>
          </p:cNvCxnSpPr>
          <p:nvPr/>
        </p:nvCxnSpPr>
        <p:spPr>
          <a:xfrm>
            <a:off x="1745482" y="4229687"/>
            <a:ext cx="5303416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8BA72F5-825F-3B71-B268-FF828149F631}"/>
              </a:ext>
            </a:extLst>
          </p:cNvPr>
          <p:cNvSpPr txBox="1"/>
          <p:nvPr>
            <p:custDataLst>
              <p:custData r:id="rId1"/>
            </p:custDataLst>
          </p:nvPr>
        </p:nvSpPr>
        <p:spPr>
          <a:xfrm>
            <a:off x="7760327" y="4371186"/>
            <a:ext cx="392517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GAE(Generalized advantage function)</a:t>
            </a:r>
            <a:endParaRPr lang="ko-KR" altLang="en-US" baseline="-25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534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DF31F0C-831C-59D7-61A8-796FFAF12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24" y="979422"/>
            <a:ext cx="6517802" cy="5358596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14F31E-538D-EFE9-C3F7-CC2C2F1BA462}"/>
              </a:ext>
            </a:extLst>
          </p:cNvPr>
          <p:cNvCxnSpPr>
            <a:cxnSpLocks/>
          </p:cNvCxnSpPr>
          <p:nvPr/>
        </p:nvCxnSpPr>
        <p:spPr>
          <a:xfrm>
            <a:off x="3539613" y="4568200"/>
            <a:ext cx="1725561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F63D847-6D09-3EF2-A8CD-0399F396ECF2}"/>
              </a:ext>
            </a:extLst>
          </p:cNvPr>
          <p:cNvCxnSpPr>
            <a:cxnSpLocks/>
          </p:cNvCxnSpPr>
          <p:nvPr/>
        </p:nvCxnSpPr>
        <p:spPr>
          <a:xfrm>
            <a:off x="2113935" y="5752987"/>
            <a:ext cx="1725561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9ADC9C-8770-8AF1-8111-B9795DB51A9B}"/>
              </a:ext>
            </a:extLst>
          </p:cNvPr>
          <p:cNvCxnSpPr>
            <a:cxnSpLocks/>
          </p:cNvCxnSpPr>
          <p:nvPr/>
        </p:nvCxnSpPr>
        <p:spPr>
          <a:xfrm>
            <a:off x="5053780" y="5566174"/>
            <a:ext cx="771833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C182D1-99A7-B79A-579D-9C710FB3FC06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agent.py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95FA688-8BF9-015C-1737-0B03B77C2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30" y="3429000"/>
            <a:ext cx="2549646" cy="1906278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EE5BF38-8B89-DBAA-D0A5-1D0CC9D3A96F}"/>
              </a:ext>
            </a:extLst>
          </p:cNvPr>
          <p:cNvCxnSpPr>
            <a:cxnSpLocks/>
          </p:cNvCxnSpPr>
          <p:nvPr/>
        </p:nvCxnSpPr>
        <p:spPr>
          <a:xfrm>
            <a:off x="1971367" y="6344050"/>
            <a:ext cx="1725561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D1757E-6AE6-718C-6706-0715CB8ACF90}"/>
              </a:ext>
            </a:extLst>
          </p:cNvPr>
          <p:cNvSpPr txBox="1"/>
          <p:nvPr/>
        </p:nvSpPr>
        <p:spPr>
          <a:xfrm>
            <a:off x="8079023" y="6061019"/>
            <a:ext cx="29478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batch size is 64 trajectories</a:t>
            </a:r>
          </a:p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Each trajectory has seq. length 16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610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62D54F-B554-0C7C-C40D-DA79DD9C3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38" y="295770"/>
            <a:ext cx="7894996" cy="6508339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2DAC43-47B7-AB23-F065-2152C0D63165}"/>
              </a:ext>
            </a:extLst>
          </p:cNvPr>
          <p:cNvCxnSpPr>
            <a:cxnSpLocks/>
          </p:cNvCxnSpPr>
          <p:nvPr/>
        </p:nvCxnSpPr>
        <p:spPr>
          <a:xfrm>
            <a:off x="2187208" y="1134778"/>
            <a:ext cx="1725561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E6049CD-9064-6F52-8781-284452AF8E71}"/>
              </a:ext>
            </a:extLst>
          </p:cNvPr>
          <p:cNvCxnSpPr>
            <a:cxnSpLocks/>
          </p:cNvCxnSpPr>
          <p:nvPr/>
        </p:nvCxnSpPr>
        <p:spPr>
          <a:xfrm>
            <a:off x="3740705" y="2732521"/>
            <a:ext cx="61451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F478E8-3ABD-10EE-C80B-896D84CED3C9}"/>
              </a:ext>
            </a:extLst>
          </p:cNvPr>
          <p:cNvCxnSpPr>
            <a:cxnSpLocks/>
          </p:cNvCxnSpPr>
          <p:nvPr/>
        </p:nvCxnSpPr>
        <p:spPr>
          <a:xfrm>
            <a:off x="2192124" y="5962418"/>
            <a:ext cx="3387214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962EDEA-AA4E-2AD7-2E9B-84AFA9875C59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agent.py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663B27-B2C3-7F54-41E2-8E575B11976F}"/>
              </a:ext>
            </a:extLst>
          </p:cNvPr>
          <p:cNvSpPr txBox="1"/>
          <p:nvPr/>
        </p:nvSpPr>
        <p:spPr>
          <a:xfrm>
            <a:off x="5208251" y="358767"/>
            <a:ext cx="55306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 trajectory dictionary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543B55-437A-D0CD-8AEE-6F9C406EB4D7}"/>
              </a:ext>
            </a:extLst>
          </p:cNvPr>
          <p:cNvSpPr txBox="1"/>
          <p:nvPr/>
        </p:nvSpPr>
        <p:spPr>
          <a:xfrm>
            <a:off x="7115709" y="2455523"/>
            <a:ext cx="321675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Add a sample to the batch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EC27BA-17FE-CC89-9B7C-98002B800474}"/>
              </a:ext>
            </a:extLst>
          </p:cNvPr>
          <p:cNvSpPr txBox="1"/>
          <p:nvPr/>
        </p:nvSpPr>
        <p:spPr>
          <a:xfrm>
            <a:off x="7751159" y="3101853"/>
            <a:ext cx="335227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When a seq. is full</a:t>
            </a:r>
          </a:p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Create a new seq.</a:t>
            </a:r>
          </a:p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Add the seq. to the batch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173A0E-F295-20D1-DBD3-99F3F9D9DB0C}"/>
              </a:ext>
            </a:extLst>
          </p:cNvPr>
          <p:cNvSpPr txBox="1"/>
          <p:nvPr/>
        </p:nvSpPr>
        <p:spPr>
          <a:xfrm>
            <a:off x="5208251" y="955074"/>
            <a:ext cx="55306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We’ll record the behavior policy every time step the agent act.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829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5F941A-E0FA-168A-9ED5-4AC77723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605" y="1415998"/>
            <a:ext cx="6203202" cy="4483357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B824CEB-A98C-083A-4135-43DFBA0A1F31}"/>
              </a:ext>
            </a:extLst>
          </p:cNvPr>
          <p:cNvCxnSpPr>
            <a:cxnSpLocks/>
          </p:cNvCxnSpPr>
          <p:nvPr/>
        </p:nvCxnSpPr>
        <p:spPr>
          <a:xfrm>
            <a:off x="1946786" y="3429000"/>
            <a:ext cx="292018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1A7F4D6-24F3-78BB-D762-21E4139E66B3}"/>
              </a:ext>
            </a:extLst>
          </p:cNvPr>
          <p:cNvCxnSpPr>
            <a:cxnSpLocks/>
          </p:cNvCxnSpPr>
          <p:nvPr/>
        </p:nvCxnSpPr>
        <p:spPr>
          <a:xfrm>
            <a:off x="2261419" y="5208640"/>
            <a:ext cx="2605549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22F9DE9-5F14-59B9-D02C-CD7BDEBB9AD4}"/>
              </a:ext>
            </a:extLst>
          </p:cNvPr>
          <p:cNvCxnSpPr>
            <a:cxnSpLocks/>
          </p:cNvCxnSpPr>
          <p:nvPr/>
        </p:nvCxnSpPr>
        <p:spPr>
          <a:xfrm>
            <a:off x="1946786" y="3640393"/>
            <a:ext cx="292018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ED37BBF-D4CF-61BF-1FAF-A56D18D38673}"/>
              </a:ext>
            </a:extLst>
          </p:cNvPr>
          <p:cNvCxnSpPr>
            <a:cxnSpLocks/>
          </p:cNvCxnSpPr>
          <p:nvPr/>
        </p:nvCxnSpPr>
        <p:spPr>
          <a:xfrm>
            <a:off x="2261419" y="5400368"/>
            <a:ext cx="5289755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24EDD1-9616-FA65-553B-D8D9EF228D96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agent.py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F091AB-5E23-CFC4-6271-08F97E5EEE6A}"/>
              </a:ext>
            </a:extLst>
          </p:cNvPr>
          <p:cNvSpPr txBox="1"/>
          <p:nvPr/>
        </p:nvSpPr>
        <p:spPr>
          <a:xfrm>
            <a:off x="7986566" y="5208640"/>
            <a:ext cx="27685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Action sample using pi distribution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449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F5A7079-8CD9-3AD8-AE92-3151FB4E1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83" y="722670"/>
            <a:ext cx="11767197" cy="55910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9B3DEA-9894-E309-AB4C-65C08DBF1502}"/>
              </a:ext>
            </a:extLst>
          </p:cNvPr>
          <p:cNvSpPr txBox="1"/>
          <p:nvPr/>
        </p:nvSpPr>
        <p:spPr>
          <a:xfrm>
            <a:off x="6990651" y="976501"/>
            <a:ext cx="398682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Train repeating k epoch with minibatch_size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53899A-BAAC-B09E-78FC-E0BC406A5D6A}"/>
              </a:ext>
            </a:extLst>
          </p:cNvPr>
          <p:cNvSpPr txBox="1"/>
          <p:nvPr/>
        </p:nvSpPr>
        <p:spPr>
          <a:xfrm>
            <a:off x="6587613" y="3302748"/>
            <a:ext cx="343584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To insert into NN. 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2BD589-4870-FEAB-A052-F7C5406D10D3}"/>
              </a:ext>
            </a:extLst>
          </p:cNvPr>
          <p:cNvSpPr txBox="1"/>
          <p:nvPr/>
        </p:nvSpPr>
        <p:spPr>
          <a:xfrm>
            <a:off x="7811378" y="5521273"/>
            <a:ext cx="276953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Mask for updating policy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BA6F69-C7CC-5D3B-5753-87B8525AB1E1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agent.py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B597BD8-FF94-382D-206B-CF6660613C6B}"/>
              </a:ext>
            </a:extLst>
          </p:cNvPr>
          <p:cNvCxnSpPr>
            <a:cxnSpLocks/>
          </p:cNvCxnSpPr>
          <p:nvPr/>
        </p:nvCxnSpPr>
        <p:spPr>
          <a:xfrm>
            <a:off x="8057298" y="1621044"/>
            <a:ext cx="292018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3CEE59-99BC-BF3A-7B96-4522FEF95957}"/>
              </a:ext>
            </a:extLst>
          </p:cNvPr>
          <p:cNvCxnSpPr>
            <a:cxnSpLocks/>
          </p:cNvCxnSpPr>
          <p:nvPr/>
        </p:nvCxnSpPr>
        <p:spPr>
          <a:xfrm>
            <a:off x="3478041" y="3602243"/>
            <a:ext cx="292018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BB64DA0-2002-910C-5376-747ACB812815}"/>
              </a:ext>
            </a:extLst>
          </p:cNvPr>
          <p:cNvCxnSpPr>
            <a:cxnSpLocks/>
          </p:cNvCxnSpPr>
          <p:nvPr/>
        </p:nvCxnSpPr>
        <p:spPr>
          <a:xfrm>
            <a:off x="5464625" y="1410586"/>
            <a:ext cx="1240975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9FAD4E6-E38D-9B97-44E0-0DDE4B1963BD}"/>
              </a:ext>
            </a:extLst>
          </p:cNvPr>
          <p:cNvCxnSpPr>
            <a:cxnSpLocks/>
          </p:cNvCxnSpPr>
          <p:nvPr/>
        </p:nvCxnSpPr>
        <p:spPr>
          <a:xfrm>
            <a:off x="2423881" y="1185614"/>
            <a:ext cx="1240975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4539ED-522A-F07F-667A-8B00F3E61EB5}"/>
              </a:ext>
            </a:extLst>
          </p:cNvPr>
          <p:cNvCxnSpPr>
            <a:cxnSpLocks/>
          </p:cNvCxnSpPr>
          <p:nvPr/>
        </p:nvCxnSpPr>
        <p:spPr>
          <a:xfrm>
            <a:off x="963790" y="5772129"/>
            <a:ext cx="1039181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173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7EF81F-8FB9-7FDA-A333-5F2A89B10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048"/>
          <a:stretch/>
        </p:blipFill>
        <p:spPr>
          <a:xfrm>
            <a:off x="770523" y="1674251"/>
            <a:ext cx="10033124" cy="48426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79590F-6712-E074-4830-737DAE79E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27" y="530940"/>
            <a:ext cx="9123665" cy="95864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A2C85DD-0EFC-8665-1562-FB0BB7E39C06}"/>
              </a:ext>
            </a:extLst>
          </p:cNvPr>
          <p:cNvCxnSpPr>
            <a:cxnSpLocks/>
          </p:cNvCxnSpPr>
          <p:nvPr/>
        </p:nvCxnSpPr>
        <p:spPr>
          <a:xfrm>
            <a:off x="1539128" y="6154993"/>
            <a:ext cx="6263764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BD5E11-0EB6-E4FF-3CCC-EDB0D74FF324}"/>
                  </a:ext>
                </a:extLst>
              </p:cNvPr>
              <p:cNvSpPr txBox="1"/>
              <p:nvPr/>
            </p:nvSpPr>
            <p:spPr>
              <a:xfrm>
                <a:off x="7452073" y="4630430"/>
                <a:ext cx="163391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Critic</m:t>
                    </m:r>
                    <m:r>
                      <a:rPr lang="en-US" altLang="ko-KR" sz="14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loss</m:t>
                    </m:r>
                    <m:r>
                      <a:rPr lang="en-US" altLang="ko-KR" sz="1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1400" b="0" i="1" baseline="30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𝑉𝐹</m:t>
                    </m:r>
                  </m:oMath>
                </a14:m>
                <a:r>
                  <a:rPr lang="en-US" altLang="ko-KR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</a:t>
                </a:r>
                <a:endParaRPr lang="ko-KR" alt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BD5E11-0EB6-E4FF-3CCC-EDB0D74FF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073" y="4630430"/>
                <a:ext cx="1633910" cy="215444"/>
              </a:xfrm>
              <a:prstGeom prst="rect">
                <a:avLst/>
              </a:prstGeom>
              <a:blipFill>
                <a:blip r:embed="rId4"/>
                <a:stretch>
                  <a:fillRect l="-3731" t="-28571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0FF15A3-3982-51AD-68CB-9C4C5774BD55}"/>
              </a:ext>
            </a:extLst>
          </p:cNvPr>
          <p:cNvCxnSpPr>
            <a:cxnSpLocks/>
          </p:cNvCxnSpPr>
          <p:nvPr/>
        </p:nvCxnSpPr>
        <p:spPr>
          <a:xfrm>
            <a:off x="875451" y="4883106"/>
            <a:ext cx="5974941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AD01E79-8C21-D15E-3E98-2C4273A8FC43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agent.py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430CD29-4558-1E5A-4739-045638FD6FFB}"/>
              </a:ext>
            </a:extLst>
          </p:cNvPr>
          <p:cNvCxnSpPr>
            <a:cxnSpLocks/>
          </p:cNvCxnSpPr>
          <p:nvPr/>
        </p:nvCxnSpPr>
        <p:spPr>
          <a:xfrm>
            <a:off x="875451" y="793729"/>
            <a:ext cx="377421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C6A969A-8208-CA8E-7CFD-5F44329D3B8E}"/>
              </a:ext>
            </a:extLst>
          </p:cNvPr>
          <p:cNvCxnSpPr>
            <a:cxnSpLocks/>
          </p:cNvCxnSpPr>
          <p:nvPr/>
        </p:nvCxnSpPr>
        <p:spPr>
          <a:xfrm>
            <a:off x="1177178" y="1018699"/>
            <a:ext cx="4415914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66E3866-6D2C-9074-2E02-667033708A5D}"/>
              </a:ext>
            </a:extLst>
          </p:cNvPr>
          <p:cNvCxnSpPr>
            <a:cxnSpLocks/>
          </p:cNvCxnSpPr>
          <p:nvPr/>
        </p:nvCxnSpPr>
        <p:spPr>
          <a:xfrm>
            <a:off x="875451" y="2144499"/>
            <a:ext cx="246792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F7E5DC-AF76-0CEA-3D27-1D9EEE164E05}"/>
                  </a:ext>
                </a:extLst>
              </p:cNvPr>
              <p:cNvSpPr txBox="1"/>
              <p:nvPr/>
            </p:nvSpPr>
            <p:spPr>
              <a:xfrm>
                <a:off x="6750658" y="6311108"/>
                <a:ext cx="5292662" cy="430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Actor</m:t>
                      </m:r>
                      <m:r>
                        <a:rPr lang="en-US" altLang="ko-KR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altLang="ko-KR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𝐿𝑐𝑙𝑖</m:t>
                      </m:r>
                      <m:r>
                        <a:rPr lang="en-US" altLang="ko-KR" sz="1400" b="0" i="1" baseline="3000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ko-KR" sz="140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l-GR" altLang="ko-KR" sz="140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altLang="ko-KR" sz="1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altLang="ko-KR" sz="14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altLang="ko-KR" sz="1400" b="0" i="1" baseline="-25000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4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ko-KR" sz="1400" b="0" i="1" smtClean="0">
                                          <a:solidFill>
                                            <a:schemeClr val="tx2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400" b="0" i="0" smtClean="0">
                                          <a:solidFill>
                                            <a:schemeClr val="tx2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/>
                                  </m:limLow>
                                </m:fName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 </m:t>
                                  </m:r>
                                  <m: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𝑟𝑡</m:t>
                                  </m:r>
                                  <m: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ko-KR" altLang="en-US" sz="14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acc>
                                <m:accPr>
                                  <m:chr m:val="̂"/>
                                  <m:ctrlP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altLang="ko-KR" sz="1400" b="0" i="1" baseline="-2500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b="0" i="1" baseline="-2500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𝑐𝑙𝑖𝑝</m:t>
                              </m:r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ko-KR" sz="1400" b="0" i="1" baseline="-25000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d>
                                    <m:dPr>
                                      <m:ctrlPr>
                                        <a:rPr lang="en-US" altLang="ko-KR" sz="1400" b="0" i="1" smtClean="0">
                                          <a:solidFill>
                                            <a:schemeClr val="tx2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sz="1400" i="1">
                                          <a:solidFill>
                                            <a:schemeClr val="tx2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1−</m:t>
                                  </m:r>
                                  <m:r>
                                    <a:rPr lang="ko-KR" altLang="en-US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1+</m:t>
                                  </m:r>
                                  <m:r>
                                    <a:rPr lang="ko-KR" altLang="en-US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US" altLang="ko-KR" sz="14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altLang="ko-KR" sz="1400" i="1" baseline="-25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altLang="ko-KR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1400" b="0" i="1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F7E5DC-AF76-0CEA-3D27-1D9EEE164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658" y="6311108"/>
                <a:ext cx="5292662" cy="4308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8A0077-E84C-D39B-8DB7-E69C475665FA}"/>
                  </a:ext>
                </a:extLst>
              </p:cNvPr>
              <p:cNvSpPr txBox="1"/>
              <p:nvPr/>
            </p:nvSpPr>
            <p:spPr>
              <a:xfrm>
                <a:off x="7385774" y="4788933"/>
                <a:ext cx="2231045" cy="633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ko-KR" i="1" baseline="-250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ko-KR" i="1" baseline="-2500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i="1" baseline="-2500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altLang="ko-KR" i="1" baseline="-25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i="1" baseline="-25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 baseline="-25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ko-KR" altLang="en-US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i="1" baseline="-2500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i="1" baseline="-2500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𝑜𝑙𝑑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i="1" baseline="-25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 baseline="-25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ko-KR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8A0077-E84C-D39B-8DB7-E69C47566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774" y="4788933"/>
                <a:ext cx="2231045" cy="633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6AEF840-60F3-AFA6-395E-9982DFF9FC53}"/>
              </a:ext>
            </a:extLst>
          </p:cNvPr>
          <p:cNvCxnSpPr>
            <a:cxnSpLocks/>
          </p:cNvCxnSpPr>
          <p:nvPr/>
        </p:nvCxnSpPr>
        <p:spPr>
          <a:xfrm>
            <a:off x="770523" y="5286828"/>
            <a:ext cx="292018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A5D74C9-7FFB-B719-09AF-B5351055079E}"/>
              </a:ext>
            </a:extLst>
          </p:cNvPr>
          <p:cNvCxnSpPr>
            <a:cxnSpLocks/>
          </p:cNvCxnSpPr>
          <p:nvPr/>
        </p:nvCxnSpPr>
        <p:spPr>
          <a:xfrm>
            <a:off x="810927" y="2558156"/>
            <a:ext cx="4782165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9ACE83D-8131-DA22-12D7-241F595CF489}"/>
              </a:ext>
            </a:extLst>
          </p:cNvPr>
          <p:cNvCxnSpPr>
            <a:cxnSpLocks/>
          </p:cNvCxnSpPr>
          <p:nvPr/>
        </p:nvCxnSpPr>
        <p:spPr>
          <a:xfrm>
            <a:off x="810927" y="3175012"/>
            <a:ext cx="4782165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3AAFC5C-9101-8322-199E-87274E2F8CC3}"/>
                  </a:ext>
                </a:extLst>
              </p:cNvPr>
              <p:cNvSpPr txBox="1"/>
              <p:nvPr/>
            </p:nvSpPr>
            <p:spPr>
              <a:xfrm>
                <a:off x="7452073" y="3727010"/>
                <a:ext cx="163391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altLang="ko-KR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alue target</a:t>
                </a:r>
                <a:endParaRPr lang="ko-KR" alt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3AAFC5C-9101-8322-199E-87274E2F8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073" y="3727010"/>
                <a:ext cx="1633910" cy="215444"/>
              </a:xfrm>
              <a:prstGeom prst="rect">
                <a:avLst/>
              </a:prstGeom>
              <a:blipFill>
                <a:blip r:embed="rId7"/>
                <a:stretch>
                  <a:fillRect l="-3731" t="-25000" b="-47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D750B9-B245-4A17-89F3-AAC01D33C793}"/>
                  </a:ext>
                </a:extLst>
              </p:cNvPr>
              <p:cNvSpPr txBox="1"/>
              <p:nvPr/>
            </p:nvSpPr>
            <p:spPr>
              <a:xfrm>
                <a:off x="9684937" y="1792331"/>
                <a:ext cx="1799812" cy="4381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4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ko-KR" sz="14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is GAE that uses N-step TD target</a:t>
                </a:r>
                <a:endParaRPr lang="ko-KR" alt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D750B9-B245-4A17-89F3-AAC01D33C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937" y="1792331"/>
                <a:ext cx="1799812" cy="438197"/>
              </a:xfrm>
              <a:prstGeom prst="rect">
                <a:avLst/>
              </a:prstGeom>
              <a:blipFill>
                <a:blip r:embed="rId8"/>
                <a:stretch>
                  <a:fillRect l="-6102" t="-11111" b="-236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76378719-8375-F417-B53D-144D390E380D}"/>
              </a:ext>
            </a:extLst>
          </p:cNvPr>
          <p:cNvSpPr txBox="1"/>
          <p:nvPr/>
        </p:nvSpPr>
        <p:spPr>
          <a:xfrm>
            <a:off x="9717245" y="787510"/>
            <a:ext cx="1799812" cy="2227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V(s</a:t>
            </a:r>
            <a:r>
              <a:rPr lang="en-US" altLang="ko-KR" sz="1400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t+1</a:t>
            </a:r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83FEC6-6B32-1C6E-9A8F-14B51567043E}"/>
              </a:ext>
            </a:extLst>
          </p:cNvPr>
          <p:cNvSpPr txBox="1"/>
          <p:nvPr/>
        </p:nvSpPr>
        <p:spPr>
          <a:xfrm>
            <a:off x="9741040" y="515426"/>
            <a:ext cx="1799812" cy="2227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[P(a1),p(a2)], V(s</a:t>
            </a:r>
            <a:r>
              <a:rPr lang="en-US" altLang="ko-KR" sz="1400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</a:t>
            </a:r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7334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066690-0FF0-AFE4-FBCF-F5A920998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81"/>
          <a:stretch/>
        </p:blipFill>
        <p:spPr>
          <a:xfrm>
            <a:off x="2019300" y="848646"/>
            <a:ext cx="10033124" cy="17108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E34EFF-A174-A60F-89D3-6BD6163D1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951" y="2729988"/>
            <a:ext cx="6768048" cy="1717266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029C05A-A9A2-1442-F567-5327D5BA448F}"/>
              </a:ext>
            </a:extLst>
          </p:cNvPr>
          <p:cNvCxnSpPr>
            <a:cxnSpLocks/>
          </p:cNvCxnSpPr>
          <p:nvPr/>
        </p:nvCxnSpPr>
        <p:spPr>
          <a:xfrm>
            <a:off x="2129613" y="1924914"/>
            <a:ext cx="8203791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322EFA-F99D-652B-E05D-13A25D217835}"/>
                  </a:ext>
                </a:extLst>
              </p:cNvPr>
              <p:cNvSpPr txBox="1"/>
              <p:nvPr/>
            </p:nvSpPr>
            <p:spPr>
              <a:xfrm>
                <a:off x="211781" y="900025"/>
                <a:ext cx="191302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Entropy</m:t>
                    </m:r>
                  </m:oMath>
                </a14:m>
                <a:r>
                  <a:rPr lang="en-US" altLang="ko-KR" sz="1400" b="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bonus</m:t>
                    </m:r>
                  </m:oMath>
                </a14:m>
                <a:endParaRPr lang="ko-KR" alt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322EFA-F99D-652B-E05D-13A25D217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81" y="900025"/>
                <a:ext cx="1913021" cy="215444"/>
              </a:xfrm>
              <a:prstGeom prst="rect">
                <a:avLst/>
              </a:prstGeom>
              <a:blipFill>
                <a:blip r:embed="rId4"/>
                <a:stretch>
                  <a:fillRect l="-4140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2127B4-0B02-B64B-E43A-C2413682FCF2}"/>
                  </a:ext>
                </a:extLst>
              </p:cNvPr>
              <p:cNvSpPr txBox="1"/>
              <p:nvPr/>
            </p:nvSpPr>
            <p:spPr>
              <a:xfrm>
                <a:off x="211781" y="1598750"/>
                <a:ext cx="104367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Add</m:t>
                    </m:r>
                    <m:r>
                      <a:rPr lang="en-US" altLang="ko-KR" sz="1200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all</m:t>
                    </m:r>
                    <m:r>
                      <a:rPr lang="en-US" altLang="ko-KR" sz="1200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b="0" i="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loss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2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altLang="ko-KR" sz="12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2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make</m:t>
                      </m:r>
                      <m:r>
                        <a:rPr lang="en-US" altLang="ko-KR" sz="12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2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actor</m:t>
                      </m:r>
                      <m:r>
                        <a:rPr lang="en-US" altLang="ko-KR" sz="12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2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critic</m:t>
                      </m:r>
                      <m:r>
                        <a:rPr lang="en-US" altLang="ko-KR" sz="12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loss</m:t>
                      </m:r>
                    </m:oMath>
                  </m:oMathPara>
                </a14:m>
                <a:endParaRPr lang="ko-KR" altLang="en-US" sz="12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2127B4-0B02-B64B-E43A-C2413682F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81" y="1598750"/>
                <a:ext cx="1043675" cy="369332"/>
              </a:xfrm>
              <a:prstGeom prst="rect">
                <a:avLst/>
              </a:prstGeom>
              <a:blipFill>
                <a:blip r:embed="rId5"/>
                <a:stretch>
                  <a:fillRect l="-5848" t="-14754" r="-660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263A569-28DB-2A6D-F4F3-677B2EF1CCE2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agent.py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7F1CCE-0B5B-4244-86FC-DE9F73B091DC}"/>
                  </a:ext>
                </a:extLst>
              </p:cNvPr>
              <p:cNvSpPr txBox="1"/>
              <p:nvPr/>
            </p:nvSpPr>
            <p:spPr>
              <a:xfrm>
                <a:off x="211781" y="3213556"/>
                <a:ext cx="104367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Gradient</m:t>
                      </m:r>
                      <m:r>
                        <a:rPr lang="en-US" altLang="ko-KR" sz="14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i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descent</m:t>
                      </m:r>
                    </m:oMath>
                  </m:oMathPara>
                </a14:m>
                <a:endParaRPr lang="ko-KR" alt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7F1CCE-0B5B-4244-86FC-DE9F73B09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81" y="3213556"/>
                <a:ext cx="1043675" cy="215444"/>
              </a:xfrm>
              <a:prstGeom prst="rect">
                <a:avLst/>
              </a:prstGeom>
              <a:blipFill>
                <a:blip r:embed="rId6"/>
                <a:stretch>
                  <a:fillRect l="-6433" r="-29240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CBD9398-21B5-D955-6EEB-DB0F9CA59762}"/>
              </a:ext>
            </a:extLst>
          </p:cNvPr>
          <p:cNvCxnSpPr>
            <a:cxnSpLocks/>
          </p:cNvCxnSpPr>
          <p:nvPr/>
        </p:nvCxnSpPr>
        <p:spPr>
          <a:xfrm>
            <a:off x="1788527" y="3949656"/>
            <a:ext cx="159330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BE9188-D82E-245B-B9FD-DB3A4ED9C1EF}"/>
                  </a:ext>
                </a:extLst>
              </p:cNvPr>
              <p:cNvSpPr txBox="1"/>
              <p:nvPr/>
            </p:nvSpPr>
            <p:spPr>
              <a:xfrm>
                <a:off x="351412" y="3672657"/>
                <a:ext cx="104367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Throw</m:t>
                      </m:r>
                      <m:r>
                        <a:rPr lang="en-US" altLang="ko-KR" sz="14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away</m:t>
                      </m:r>
                      <m:r>
                        <a:rPr lang="en-US" altLang="ko-KR" sz="14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1400" b="0" i="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altLang="ko-KR" sz="14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batch</m:t>
                      </m:r>
                    </m:oMath>
                  </m:oMathPara>
                </a14:m>
                <a:endParaRPr lang="ko-KR" alt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BE9188-D82E-245B-B9FD-DB3A4ED9C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12" y="3672657"/>
                <a:ext cx="1043675" cy="430887"/>
              </a:xfrm>
              <a:prstGeom prst="rect">
                <a:avLst/>
              </a:prstGeom>
              <a:blipFill>
                <a:blip r:embed="rId7"/>
                <a:stretch>
                  <a:fillRect l="-4094" b="-5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74997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0D975-E395-B9B5-26ED-4CC212DFA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0DD66C-C2C0-B93E-3016-5709B5F7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CC3FF3-2219-7CAB-59E4-01E88F33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9609" cy="4667250"/>
          </a:xfrm>
        </p:spPr>
        <p:txBody>
          <a:bodyPr>
            <a:normAutofit/>
          </a:bodyPr>
          <a:lstStyle/>
          <a:p>
            <a:r>
              <a:rPr lang="en-US" altLang="ko-KR" dirty="0"/>
              <a:t>Upload ‘</a:t>
            </a:r>
            <a:r>
              <a:rPr lang="en-US" altLang="ko-KR" dirty="0" err="1"/>
              <a:t>proximal_policy_optimizatin.ipynb</a:t>
            </a:r>
            <a:r>
              <a:rPr lang="en-US" altLang="ko-KR" dirty="0"/>
              <a:t>’ file onto Colab</a:t>
            </a:r>
          </a:p>
          <a:p>
            <a:r>
              <a:rPr lang="en-US" altLang="ko-KR" dirty="0"/>
              <a:t>The notebook includes ‘Mujoco’ environment, ‘Half Cheetah’</a:t>
            </a:r>
          </a:p>
          <a:p>
            <a:r>
              <a:rPr lang="en-US" altLang="ko-KR" dirty="0"/>
              <a:t>State(17):</a:t>
            </a:r>
          </a:p>
          <a:p>
            <a:pPr lvl="1"/>
            <a:r>
              <a:rPr lang="en-US" altLang="ko-KR" dirty="0"/>
              <a:t>(body parts) position, </a:t>
            </a:r>
          </a:p>
          <a:p>
            <a:pPr lvl="1"/>
            <a:r>
              <a:rPr lang="en-US" altLang="ko-KR" dirty="0"/>
              <a:t>(</a:t>
            </a:r>
            <a:r>
              <a:rPr lang="en-US" altLang="ko-KR" dirty="0" err="1"/>
              <a:t>roter</a:t>
            </a:r>
            <a:r>
              <a:rPr lang="en-US" altLang="ko-KR" dirty="0"/>
              <a:t>, axis) angle or velocity </a:t>
            </a:r>
          </a:p>
          <a:p>
            <a:r>
              <a:rPr lang="en-US" altLang="ko-KR" dirty="0"/>
              <a:t>Action(6):</a:t>
            </a:r>
          </a:p>
          <a:p>
            <a:pPr lvl="1"/>
            <a:r>
              <a:rPr lang="en-US" altLang="ko-KR" dirty="0"/>
              <a:t>Torque on 6 </a:t>
            </a:r>
            <a:r>
              <a:rPr lang="en-US" altLang="ko-KR" dirty="0" err="1"/>
              <a:t>roters</a:t>
            </a:r>
            <a:r>
              <a:rPr lang="en-US" altLang="ko-KR" dirty="0"/>
              <a:t> (-1~1)</a:t>
            </a:r>
          </a:p>
          <a:p>
            <a:r>
              <a:rPr lang="en-US" altLang="ko-KR" dirty="0"/>
              <a:t>Reward:</a:t>
            </a:r>
          </a:p>
          <a:p>
            <a:pPr lvl="1"/>
            <a:r>
              <a:rPr lang="en-US" altLang="ko-KR" dirty="0" err="1"/>
              <a:t>Forward_reward</a:t>
            </a:r>
            <a:r>
              <a:rPr lang="en-US" altLang="ko-KR" dirty="0"/>
              <a:t>: moving-forward reward</a:t>
            </a:r>
          </a:p>
          <a:p>
            <a:pPr lvl="1"/>
            <a:r>
              <a:rPr lang="en-US" altLang="ko-KR" dirty="0" err="1"/>
              <a:t>ctrl_cost</a:t>
            </a:r>
            <a:r>
              <a:rPr lang="en-US" altLang="ko-KR" dirty="0"/>
              <a:t>: penalty in taking too large action</a:t>
            </a:r>
          </a:p>
          <a:p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24CC4CB-0991-FAAA-AFB9-A262BF4C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2960914"/>
            <a:ext cx="3299278" cy="329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56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899E6-8AD3-5D4E-0C75-5951BE722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 function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68994-E35E-1922-FBF2-306E23B799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ko-KR" dirty="0"/>
                  <a:t>The mean gradient is the same, but the sample mean gradient variance is low because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-V</a:t>
                </a:r>
                <a:r>
                  <a:rPr lang="ko-KR" altLang="en-US" baseline="3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:endParaRPr lang="en-US" altLang="ko-KR" dirty="0"/>
              </a:p>
              <a:p>
                <a:pPr lvl="1">
                  <a:lnSpc>
                    <a:spcPct val="110000"/>
                  </a:lnSpc>
                </a:pPr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J(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ko-KR" dirty="0">
                    <a:solidFill>
                      <a:schemeClr val="tx1"/>
                    </a:solidFill>
                  </a:rPr>
                  <a:t>         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-V</a:t>
                </a:r>
                <a:r>
                  <a:rPr lang="ko-KR" altLang="en-US" baseline="3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]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J(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𝑠𝑔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ko-KR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𝑠𝑔</m:t>
                        </m:r>
                      </m:e>
                    </m:nary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sz="2800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dirty="0"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ko-KR" dirty="0">
                        <a:ea typeface="Cambria Math" panose="020405030504060302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ko-KR" altLang="en-US" baseline="30000" dirty="0"/>
                      <m:t> 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8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8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ko-KR" altLang="en-US" sz="2800" dirty="0"/>
              </a:p>
              <a:p>
                <a:pPr>
                  <a:lnSpc>
                    <a:spcPct val="110000"/>
                  </a:lnSpc>
                </a:pPr>
                <a:endParaRPr lang="ko-KR" altLang="en-US" dirty="0"/>
              </a:p>
              <a:p>
                <a:pPr>
                  <a:lnSpc>
                    <a:spcPct val="110000"/>
                  </a:lnSpc>
                </a:pP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68994-E35E-1922-FBF2-306E23B799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6AE5057-91FE-4433-3E7D-174903C39910}"/>
              </a:ext>
            </a:extLst>
          </p:cNvPr>
          <p:cNvSpPr txBox="1"/>
          <p:nvPr/>
        </p:nvSpPr>
        <p:spPr>
          <a:xfrm>
            <a:off x="8603344" y="4907932"/>
            <a:ext cx="2178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High variance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DE329-BDA8-6730-A8D0-D967B3C2AD38}"/>
              </a:ext>
            </a:extLst>
          </p:cNvPr>
          <p:cNvSpPr txBox="1"/>
          <p:nvPr/>
        </p:nvSpPr>
        <p:spPr>
          <a:xfrm>
            <a:off x="9692822" y="5542447"/>
            <a:ext cx="2178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Low variance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033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512BC-E6AC-5826-7A64-E32BEFDA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Continuous Action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350BEEA-3DE8-2597-CA33-EF2634F16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658" y="1895159"/>
            <a:ext cx="8331200" cy="459771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4FAE92-04A8-8F1D-5DB8-16D9300E1FCC}"/>
              </a:ext>
            </a:extLst>
          </p:cNvPr>
          <p:cNvSpPr txBox="1"/>
          <p:nvPr/>
        </p:nvSpPr>
        <p:spPr>
          <a:xfrm>
            <a:off x="253619" y="2587171"/>
            <a:ext cx="2860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PPO uses Gaussian policy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 stochastic policy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3299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FA1D3-4855-6E0E-0CC7-46F0EF57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Collecting episodes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9C0E2D9-FD04-B433-4644-54BA869AFA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Initial sampling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altLang="ko-KR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(∙)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Action sampling from Policy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US" altLang="ko-KR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altLang="ko-KR" b="0" dirty="0">
                    <a:ea typeface="Cambria Math" panose="02040503050406030204" pitchFamily="18" charset="0"/>
                  </a:rPr>
                  <a:t>    </a:t>
                </a:r>
                <a:r>
                  <a:rPr lang="en-US" altLang="ko-KR" sz="1600" b="0" dirty="0">
                    <a:ea typeface="Cambria Math" panose="02040503050406030204" pitchFamily="18" charset="0"/>
                  </a:rPr>
                  <a:t> </a:t>
                </a:r>
                <a:r>
                  <a:rPr lang="en-US" altLang="ko-KR" sz="1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:Noisiness for exploration</a:t>
                </a:r>
                <a:endParaRPr lang="en-US" altLang="ko-KR" sz="1800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ko-KR" altLang="en-US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ko-KR" altLang="en-US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𝜎𝜀</m:t>
                    </m:r>
                    <m:r>
                      <a:rPr lang="en-US" altLang="ko-KR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 </a:t>
                </a:r>
                <a:r>
                  <a:rPr lang="en-US" altLang="ko-KR" sz="1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:Reparameterization trick</a:t>
                </a:r>
              </a:p>
              <a:p>
                <a:r>
                  <a:rPr lang="en-US" altLang="ko-KR" sz="2000" dirty="0"/>
                  <a:t>Simulation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+1, 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+1, 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altLang="ko-KR" dirty="0"/>
                  <a:t>= env.step(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lvl="1"/>
                <a:r>
                  <a:rPr lang="en-US" altLang="ko-KR" dirty="0"/>
                  <a:t>Next_state</a:t>
                </a:r>
              </a:p>
              <a:p>
                <a:pPr lvl="1"/>
                <a:r>
                  <a:rPr lang="en-US" altLang="ko-KR" dirty="0"/>
                  <a:t>Reward</a:t>
                </a:r>
              </a:p>
              <a:p>
                <a:pPr lvl="1"/>
                <a:r>
                  <a:rPr lang="en-US" altLang="ko-KR" dirty="0"/>
                  <a:t>Done, terminal information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9C0E2D9-FD04-B433-4644-54BA869AFA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1F6F717E-D852-A569-6F8F-8F42AF6A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514" y="1963142"/>
            <a:ext cx="4227286" cy="37940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976489-E758-7F36-9A4C-DA807F2BFEB7}"/>
              </a:ext>
            </a:extLst>
          </p:cNvPr>
          <p:cNvSpPr txBox="1"/>
          <p:nvPr/>
        </p:nvSpPr>
        <p:spPr>
          <a:xfrm>
            <a:off x="3495368" y="4291089"/>
            <a:ext cx="1047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learnt std. 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E4BDCD8-FAF9-98E4-0660-F06F060DB8DD}"/>
              </a:ext>
            </a:extLst>
          </p:cNvPr>
          <p:cNvCxnSpPr>
            <a:cxnSpLocks/>
          </p:cNvCxnSpPr>
          <p:nvPr/>
        </p:nvCxnSpPr>
        <p:spPr>
          <a:xfrm flipH="1" flipV="1">
            <a:off x="3141406" y="4228251"/>
            <a:ext cx="353962" cy="184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289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1CA55-21B9-2F65-2CC4-885092B3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 function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25C56CA-2197-A453-A65D-211CB47F4A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Adv. expressed by the value function: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A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 = r + V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(s’) - V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(s) 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Adv. expressed by the action-value function: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A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 = Q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 –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ko-KR" dirty="0">
                    <a:ea typeface="Cambria Math" panose="02040503050406030204" pitchFamily="18" charset="0"/>
                  </a:rPr>
                  <a:t>                   or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A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 = r +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dirty="0"/>
                  <a:t>Q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(s’, a’) –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25C56CA-2197-A453-A65D-211CB47F4A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E3324DB-2B8D-7832-AF77-41E51EB0E04B}"/>
              </a:ext>
            </a:extLst>
          </p:cNvPr>
          <p:cNvCxnSpPr/>
          <p:nvPr/>
        </p:nvCxnSpPr>
        <p:spPr>
          <a:xfrm>
            <a:off x="4764314" y="3232056"/>
            <a:ext cx="6531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EAF2FC-A895-843F-D387-063D729523A4}"/>
              </a:ext>
            </a:extLst>
          </p:cNvPr>
          <p:cNvSpPr/>
          <p:nvPr/>
        </p:nvSpPr>
        <p:spPr>
          <a:xfrm>
            <a:off x="2801259" y="2300287"/>
            <a:ext cx="2902856" cy="615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34864-4D19-D5A1-BBBB-F7D2A3B3A0F5}"/>
              </a:ext>
            </a:extLst>
          </p:cNvPr>
          <p:cNvSpPr txBox="1"/>
          <p:nvPr/>
        </p:nvSpPr>
        <p:spPr>
          <a:xfrm>
            <a:off x="5506359" y="2967335"/>
            <a:ext cx="37229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1-step TD error!</a:t>
            </a:r>
            <a:endParaRPr lang="ko-KR" alt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007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43E22-1137-CD65-FC6C-C5360EAF9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 function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3BF26EA-8B20-92B2-39A5-E1BC90FC0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Actor loss expressed by the value function Adv.:</a:t>
                </a:r>
              </a:p>
              <a:p>
                <a:pPr marL="0" indent="0">
                  <a:buNone/>
                </a:pPr>
                <a:r>
                  <a:rPr lang="en-US" altLang="ko-KR" b="0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𝑎𝑐𝑡𝑜𝑟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sub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𝑠𝑔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Actor loss expressed by the action-value function Adv.: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2400" i="1" baseline="-25000">
                        <a:latin typeface="Cambria Math" panose="02040503050406030204" pitchFamily="18" charset="0"/>
                      </a:rPr>
                      <m:t>𝑎𝑐𝑡𝑜𝑟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sz="2400" i="1" baseline="-2500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sub>
                      <m:sup/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𝑠𝑔</m:t>
                        </m:r>
                      </m:e>
                    </m:nary>
                  </m:oMath>
                </a14:m>
                <a:r>
                  <a:rPr lang="en-US" altLang="ko-KR" sz="2400" dirty="0"/>
                  <a:t>(Q</a:t>
                </a:r>
                <a:r>
                  <a:rPr lang="ko-KR" altLang="en-US" sz="2400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sz="2400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400" dirty="0"/>
                  <a:t>(s, a) –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sz="2400" i="1" baseline="3000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sz="24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ea typeface="Cambria Math" panose="02040503050406030204" pitchFamily="18" charset="0"/>
                  </a:rPr>
                  <a:t>                   or</a:t>
                </a:r>
              </a:p>
              <a:p>
                <a:pPr marL="0" indent="0">
                  <a:buNone/>
                </a:pPr>
                <a:r>
                  <a:rPr lang="en-US" altLang="ko-KR" sz="2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2400" i="1" baseline="-25000">
                        <a:latin typeface="Cambria Math" panose="02040503050406030204" pitchFamily="18" charset="0"/>
                      </a:rPr>
                      <m:t>𝑎𝑐𝑡𝑜𝑟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sz="2400" i="1" baseline="-2500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sub>
                      <m:sup/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𝑠𝑔</m:t>
                        </m:r>
                      </m:e>
                    </m:nary>
                  </m:oMath>
                </a14:m>
                <a:r>
                  <a:rPr lang="en-US" altLang="ko-KR" sz="2400" dirty="0"/>
                  <a:t>(r +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2400" dirty="0"/>
                  <a:t>Q</a:t>
                </a:r>
                <a:r>
                  <a:rPr lang="ko-KR" altLang="en-US" sz="2400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sz="2400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400" dirty="0"/>
                  <a:t>(s’, a’) –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sz="2400" i="1" baseline="3000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3BF26EA-8B20-92B2-39A5-E1BC90FC0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761C6ACF-F40F-A700-258F-7826368EC321}"/>
              </a:ext>
            </a:extLst>
          </p:cNvPr>
          <p:cNvSpPr/>
          <p:nvPr/>
        </p:nvSpPr>
        <p:spPr>
          <a:xfrm>
            <a:off x="5399316" y="2298885"/>
            <a:ext cx="2061027" cy="559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0E34B0-2900-98F9-7889-E118B32FD659}"/>
              </a:ext>
            </a:extLst>
          </p:cNvPr>
          <p:cNvSpPr/>
          <p:nvPr/>
        </p:nvSpPr>
        <p:spPr>
          <a:xfrm>
            <a:off x="4593773" y="5255815"/>
            <a:ext cx="2061027" cy="559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905398F-596E-CE18-0141-50E4FA727822}"/>
              </a:ext>
            </a:extLst>
          </p:cNvPr>
          <p:cNvCxnSpPr>
            <a:cxnSpLocks/>
          </p:cNvCxnSpPr>
          <p:nvPr/>
        </p:nvCxnSpPr>
        <p:spPr>
          <a:xfrm>
            <a:off x="7460343" y="2857912"/>
            <a:ext cx="326571" cy="196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3921E0E-B715-4289-81E9-F41AE652F871}"/>
              </a:ext>
            </a:extLst>
          </p:cNvPr>
          <p:cNvSpPr txBox="1"/>
          <p:nvPr/>
        </p:nvSpPr>
        <p:spPr>
          <a:xfrm>
            <a:off x="7707992" y="3059668"/>
            <a:ext cx="4279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Could be n-step TD target!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651F7E-D721-11DD-49F9-03773C67ABF0}"/>
                  </a:ext>
                </a:extLst>
              </p:cNvPr>
              <p:cNvSpPr txBox="1"/>
              <p:nvPr/>
            </p:nvSpPr>
            <p:spPr>
              <a:xfrm>
                <a:off x="1076840" y="2962592"/>
                <a:ext cx="6098458" cy="471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𝑎𝑐𝑡𝑜𝑟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 dirty="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ko-KR" altLang="en-US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ko-KR" altLang="en-US" sz="2400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]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651F7E-D721-11DD-49F9-03773C67A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840" y="2962592"/>
                <a:ext cx="6098458" cy="471539"/>
              </a:xfrm>
              <a:prstGeom prst="rect">
                <a:avLst/>
              </a:prstGeom>
              <a:blipFill>
                <a:blip r:embed="rId3"/>
                <a:stretch>
                  <a:fillRect t="-7792" b="-29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56B6FA2-6BE6-C634-BCE7-C9FE80299AA3}"/>
              </a:ext>
            </a:extLst>
          </p:cNvPr>
          <p:cNvCxnSpPr>
            <a:cxnSpLocks/>
          </p:cNvCxnSpPr>
          <p:nvPr/>
        </p:nvCxnSpPr>
        <p:spPr>
          <a:xfrm>
            <a:off x="6667091" y="5829279"/>
            <a:ext cx="326571" cy="196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F2A4172-0F98-2B6F-5CDA-E705739D1961}"/>
              </a:ext>
            </a:extLst>
          </p:cNvPr>
          <p:cNvSpPr txBox="1"/>
          <p:nvPr/>
        </p:nvSpPr>
        <p:spPr>
          <a:xfrm>
            <a:off x="6914740" y="6031035"/>
            <a:ext cx="4279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Could be n-step TD target!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982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94558-B186-FA96-2CF2-E9B5E53B4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 function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7D732C-7297-9211-0113-EF3626010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7553"/>
            <a:ext cx="8784771" cy="387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08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C47B9-DFA1-9AE4-A9D1-ECEBDA91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 function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90D7DB-95A1-6A08-6D3B-9ADF47BAB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3988"/>
            <a:ext cx="9198345" cy="399006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911CC3B-F8AD-E641-C2ED-608B53523BCC}"/>
              </a:ext>
            </a:extLst>
          </p:cNvPr>
          <p:cNvCxnSpPr>
            <a:cxnSpLocks/>
          </p:cNvCxnSpPr>
          <p:nvPr/>
        </p:nvCxnSpPr>
        <p:spPr>
          <a:xfrm>
            <a:off x="3921899" y="3084370"/>
            <a:ext cx="19418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07EAAF-D25A-B83A-4511-B34E029333F0}"/>
              </a:ext>
            </a:extLst>
          </p:cNvPr>
          <p:cNvCxnSpPr>
            <a:cxnSpLocks/>
          </p:cNvCxnSpPr>
          <p:nvPr/>
        </p:nvCxnSpPr>
        <p:spPr>
          <a:xfrm>
            <a:off x="1098870" y="3802827"/>
            <a:ext cx="264581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9053BBC-1B67-7C9A-7757-D6DA0F198D15}"/>
              </a:ext>
            </a:extLst>
          </p:cNvPr>
          <p:cNvSpPr txBox="1"/>
          <p:nvPr/>
        </p:nvSpPr>
        <p:spPr>
          <a:xfrm>
            <a:off x="6548284" y="2715038"/>
            <a:ext cx="3185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2">
                    <a:lumMod val="50000"/>
                    <a:lumOff val="50000"/>
                  </a:schemeClr>
                </a:solidFill>
              </a:rPr>
              <a:t>Multiple trajectories from paralleled environments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815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bf934919-9a90-4a3a-baa3-8bd5dde7b2f8" Revision="1" Stencil="System.MyShapes" StencilVersion="1.0"/>
</Control>
</file>

<file path=customXml/item2.xml><?xml version="1.0" encoding="utf-8"?>
<Control xmlns="http://schemas.microsoft.com/VisualStudio/2011/storyboarding/control">
  <Id Name="bf934919-9a90-4a3a-baa3-8bd5dde7b2f8" Revision="1" Stencil="System.MyShapes" StencilVersion="1.0"/>
</Control>
</file>

<file path=customXml/item3.xml><?xml version="1.0" encoding="utf-8"?>
<Control xmlns="http://schemas.microsoft.com/VisualStudio/2011/storyboarding/control">
  <Id Name="bf934919-9a90-4a3a-baa3-8bd5dde7b2f8" Revision="1" Stencil="System.MyShapes" StencilVersion="1.0"/>
</Control>
</file>

<file path=customXml/item4.xml><?xml version="1.0" encoding="utf-8"?>
<Control xmlns="http://schemas.microsoft.com/VisualStudio/2011/storyboarding/control">
  <Id Name="bf934919-9a90-4a3a-baa3-8bd5dde7b2f8" Revision="1" Stencil="System.MyShapes" StencilVersion="1.0"/>
</Control>
</file>

<file path=customXml/itemProps1.xml><?xml version="1.0" encoding="utf-8"?>
<ds:datastoreItem xmlns:ds="http://schemas.openxmlformats.org/officeDocument/2006/customXml" ds:itemID="{95B5A356-9E4F-45D3-8A52-8A021A9225B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74A33C2A-9A67-4FC6-9372-42320A900EC9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4184BF5E-E5E8-44F9-9FD4-96334D503BD1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33E91194-DB5C-423C-B782-9C55B418870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11952</TotalTime>
  <Words>2542</Words>
  <Application>Microsoft Office PowerPoint</Application>
  <PresentationFormat>와이드스크린</PresentationFormat>
  <Paragraphs>372</Paragraphs>
  <Slides>51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7" baseType="lpstr">
      <vt:lpstr>맑은 고딕</vt:lpstr>
      <vt:lpstr>Arial</vt:lpstr>
      <vt:lpstr>Cambria Math</vt:lpstr>
      <vt:lpstr>Lato</vt:lpstr>
      <vt:lpstr>Wingdings</vt:lpstr>
      <vt:lpstr>Office 테마</vt:lpstr>
      <vt:lpstr>12강.Actor-Critic: PPO</vt:lpstr>
      <vt:lpstr>Contents</vt:lpstr>
      <vt:lpstr>Advantage  GAE</vt:lpstr>
      <vt:lpstr>Advantage function </vt:lpstr>
      <vt:lpstr>Advantage function </vt:lpstr>
      <vt:lpstr>Advantage function </vt:lpstr>
      <vt:lpstr>Advantage function </vt:lpstr>
      <vt:lpstr>Advantage function </vt:lpstr>
      <vt:lpstr>Advantage function </vt:lpstr>
      <vt:lpstr>GAE</vt:lpstr>
      <vt:lpstr>GAE</vt:lpstr>
      <vt:lpstr>GAE</vt:lpstr>
      <vt:lpstr>GAE</vt:lpstr>
      <vt:lpstr>Monte-Carlo PG Off-policy PG Off-policy AC</vt:lpstr>
      <vt:lpstr>Monte-Carlo Policy Gradient</vt:lpstr>
      <vt:lpstr>Monte-Carlo Policy Gradient</vt:lpstr>
      <vt:lpstr>Off-policy Policy Gradient</vt:lpstr>
      <vt:lpstr>Off-policy Actor-Critic </vt:lpstr>
      <vt:lpstr>Off-policy Actor-Critic</vt:lpstr>
      <vt:lpstr>Proximal Policy Optimization(PPO)</vt:lpstr>
      <vt:lpstr>Overview</vt:lpstr>
      <vt:lpstr>Overview</vt:lpstr>
      <vt:lpstr>Method</vt:lpstr>
      <vt:lpstr>Method</vt:lpstr>
      <vt:lpstr>Method</vt:lpstr>
      <vt:lpstr>Objective</vt:lpstr>
      <vt:lpstr>Objective</vt:lpstr>
      <vt:lpstr>Objective</vt:lpstr>
      <vt:lpstr>Policy Loss</vt:lpstr>
      <vt:lpstr>Value Loss</vt:lpstr>
      <vt:lpstr>PowerPoint 프레젠테이션</vt:lpstr>
      <vt:lpstr>Results</vt:lpstr>
      <vt:lpstr>Results</vt:lpstr>
      <vt:lpstr>Results</vt:lpstr>
      <vt:lpstr>Results</vt:lpstr>
      <vt:lpstr>Results</vt:lpstr>
      <vt:lpstr>Code Ex.1</vt:lpstr>
      <vt:lpstr>Code Ex.1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Code Ex.2</vt:lpstr>
      <vt:lpstr>Continuous Action</vt:lpstr>
      <vt:lpstr>Collecting episodes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보강2.HER</dc:title>
  <dc:creator>박진</dc:creator>
  <cp:lastModifiedBy>박진</cp:lastModifiedBy>
  <cp:revision>39</cp:revision>
  <cp:lastPrinted>2024-06-14T08:42:24Z</cp:lastPrinted>
  <dcterms:created xsi:type="dcterms:W3CDTF">2024-03-06T07:45:10Z</dcterms:created>
  <dcterms:modified xsi:type="dcterms:W3CDTF">2024-06-14T08:43:06Z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